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7" r:id="rId3"/>
    <p:sldId id="348" r:id="rId4"/>
    <p:sldId id="352" r:id="rId5"/>
    <p:sldId id="353" r:id="rId6"/>
    <p:sldId id="387" r:id="rId7"/>
    <p:sldId id="388" r:id="rId8"/>
    <p:sldId id="389" r:id="rId9"/>
    <p:sldId id="390" r:id="rId10"/>
    <p:sldId id="391" r:id="rId11"/>
    <p:sldId id="392" r:id="rId12"/>
    <p:sldId id="393" r:id="rId13"/>
    <p:sldId id="394" r:id="rId14"/>
    <p:sldId id="395" r:id="rId15"/>
    <p:sldId id="396" r:id="rId16"/>
    <p:sldId id="372" r:id="rId17"/>
    <p:sldId id="373" r:id="rId18"/>
    <p:sldId id="374" r:id="rId19"/>
    <p:sldId id="375" r:id="rId20"/>
    <p:sldId id="397" r:id="rId21"/>
    <p:sldId id="349" r:id="rId22"/>
    <p:sldId id="350" r:id="rId23"/>
    <p:sldId id="351" r:id="rId24"/>
    <p:sldId id="382" r:id="rId25"/>
    <p:sldId id="377" r:id="rId26"/>
    <p:sldId id="378" r:id="rId27"/>
    <p:sldId id="398" r:id="rId28"/>
    <p:sldId id="379" r:id="rId29"/>
    <p:sldId id="383" r:id="rId30"/>
    <p:sldId id="384" r:id="rId31"/>
    <p:sldId id="385" r:id="rId32"/>
    <p:sldId id="386" r:id="rId33"/>
    <p:sldId id="376" r:id="rId34"/>
    <p:sldId id="357" r:id="rId35"/>
    <p:sldId id="358" r:id="rId36"/>
    <p:sldId id="359" r:id="rId37"/>
    <p:sldId id="360" r:id="rId38"/>
    <p:sldId id="361" r:id="rId39"/>
    <p:sldId id="362" r:id="rId40"/>
    <p:sldId id="365" r:id="rId41"/>
    <p:sldId id="366" r:id="rId42"/>
    <p:sldId id="367" r:id="rId43"/>
    <p:sldId id="368" r:id="rId44"/>
    <p:sldId id="369" r:id="rId45"/>
    <p:sldId id="370" r:id="rId46"/>
    <p:sldId id="371" r:id="rId47"/>
  </p:sldIdLst>
  <p:sldSz cx="9144000" cy="6858000" type="screen4x3"/>
  <p:notesSz cx="6727825" cy="9859963"/>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D3923"/>
    <a:srgbClr val="F03C1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5000" autoAdjust="0"/>
  </p:normalViewPr>
  <p:slideViewPr>
    <p:cSldViewPr>
      <p:cViewPr varScale="1">
        <p:scale>
          <a:sx n="83" d="100"/>
          <a:sy n="83" d="100"/>
        </p:scale>
        <p:origin x="-10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2478" y="-78"/>
      </p:cViewPr>
      <p:guideLst>
        <p:guide orient="horz" pos="3106"/>
        <p:guide pos="211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98CA5-AFCF-4B65-91F4-E39184D23AE9}" type="doc">
      <dgm:prSet loTypeId="urn:microsoft.com/office/officeart/2005/8/layout/process4" loCatId="list" qsTypeId="urn:microsoft.com/office/officeart/2005/8/quickstyle/3d6" qsCatId="3D" csTypeId="urn:microsoft.com/office/officeart/2005/8/colors/colorful5" csCatId="colorful" phldr="1"/>
      <dgm:spPr/>
    </dgm:pt>
    <dgm:pt modelId="{C4FC768E-4ADE-4CE6-AE71-8860255116E1}">
      <dgm:prSet phldrT="[Texto]" custT="1"/>
      <dgm:spPr/>
      <dgm:t>
        <a:bodyPr/>
        <a:lstStyle/>
        <a:p>
          <a:r>
            <a:rPr lang="pt-BR" sz="4400" b="1" dirty="0" smtClean="0">
              <a:ln w="19050">
                <a:solidFill>
                  <a:schemeClr val="bg1"/>
                </a:solidFill>
              </a:ln>
              <a:solidFill>
                <a:schemeClr val="tx1"/>
              </a:solidFill>
            </a:rPr>
            <a:t>PERDA DO POSTO E PATENTE</a:t>
          </a:r>
          <a:endParaRPr lang="pt-BR" sz="4400" b="1" dirty="0">
            <a:ln w="19050">
              <a:solidFill>
                <a:schemeClr val="bg1"/>
              </a:solidFill>
            </a:ln>
            <a:solidFill>
              <a:schemeClr val="tx1"/>
            </a:solidFill>
          </a:endParaRPr>
        </a:p>
      </dgm:t>
    </dgm:pt>
    <dgm:pt modelId="{5D572061-CA11-44F9-ABB1-599E4087C8CD}" type="parTrans" cxnId="{91543985-6044-45DD-8C98-6E564252CB68}">
      <dgm:prSet/>
      <dgm:spPr/>
      <dgm:t>
        <a:bodyPr/>
        <a:lstStyle/>
        <a:p>
          <a:endParaRPr lang="pt-BR" sz="2800"/>
        </a:p>
      </dgm:t>
    </dgm:pt>
    <dgm:pt modelId="{E3C4837C-2A70-4CDB-B23B-897268DD8C60}" type="sibTrans" cxnId="{91543985-6044-45DD-8C98-6E564252CB68}">
      <dgm:prSet/>
      <dgm:spPr/>
      <dgm:t>
        <a:bodyPr/>
        <a:lstStyle/>
        <a:p>
          <a:endParaRPr lang="pt-BR" sz="2800"/>
        </a:p>
      </dgm:t>
    </dgm:pt>
    <dgm:pt modelId="{A77CA477-7888-4833-BE44-9F61767BF751}">
      <dgm:prSet phldrT="[Texto]" custT="1"/>
      <dgm:spPr/>
      <dgm:t>
        <a:bodyPr/>
        <a:lstStyle/>
        <a:p>
          <a:r>
            <a:rPr lang="pt-BR" sz="2400" b="1" baseline="0" dirty="0" smtClean="0">
              <a:ln w="19050">
                <a:solidFill>
                  <a:schemeClr val="bg1"/>
                </a:solidFill>
              </a:ln>
              <a:solidFill>
                <a:schemeClr val="tx1"/>
              </a:solidFill>
              <a:latin typeface="Arial Black" pitchFamily="34" charset="0"/>
            </a:rPr>
            <a:t>SENTENÇA CONDENATORIA DEFINITAVA NA JUSTIÇA COMUM OU MILITAR</a:t>
          </a:r>
          <a:endParaRPr lang="pt-BR" sz="2400" b="1" baseline="0" dirty="0">
            <a:ln w="19050">
              <a:solidFill>
                <a:schemeClr val="bg1"/>
              </a:solidFill>
            </a:ln>
            <a:solidFill>
              <a:schemeClr val="tx1"/>
            </a:solidFill>
            <a:latin typeface="Arial Black" pitchFamily="34" charset="0"/>
          </a:endParaRPr>
        </a:p>
      </dgm:t>
    </dgm:pt>
    <dgm:pt modelId="{B59D4908-BFD8-4AC9-A657-AEFF4CC079BE}" type="parTrans" cxnId="{96FB5485-1CC5-49EB-B329-4E60E4820081}">
      <dgm:prSet/>
      <dgm:spPr/>
      <dgm:t>
        <a:bodyPr/>
        <a:lstStyle/>
        <a:p>
          <a:endParaRPr lang="pt-BR" sz="2800"/>
        </a:p>
      </dgm:t>
    </dgm:pt>
    <dgm:pt modelId="{43843B49-E9EB-4419-8B79-663583E069CF}" type="sibTrans" cxnId="{96FB5485-1CC5-49EB-B329-4E60E4820081}">
      <dgm:prSet/>
      <dgm:spPr/>
      <dgm:t>
        <a:bodyPr/>
        <a:lstStyle/>
        <a:p>
          <a:endParaRPr lang="pt-BR" sz="2800"/>
        </a:p>
      </dgm:t>
    </dgm:pt>
    <dgm:pt modelId="{DCDF4D4D-95F2-4A17-A6A5-EC897196C623}">
      <dgm:prSet phldrT="[Texto]" custT="1"/>
      <dgm:spPr/>
      <dgm:t>
        <a:bodyPr/>
        <a:lstStyle/>
        <a:p>
          <a:r>
            <a:rPr lang="pt-BR" sz="2800" b="1" dirty="0" smtClean="0">
              <a:ln w="19050">
                <a:solidFill>
                  <a:schemeClr val="bg1"/>
                </a:solidFill>
              </a:ln>
              <a:solidFill>
                <a:schemeClr val="tx1"/>
              </a:solidFill>
              <a:latin typeface="Arial Black" pitchFamily="34" charset="0"/>
            </a:rPr>
            <a:t>PROCESSO DE JUSTIFICAÇÃO</a:t>
          </a:r>
          <a:endParaRPr lang="pt-BR" sz="2800" b="1" dirty="0">
            <a:ln w="19050">
              <a:solidFill>
                <a:schemeClr val="bg1"/>
              </a:solidFill>
            </a:ln>
            <a:solidFill>
              <a:schemeClr val="tx1"/>
            </a:solidFill>
            <a:latin typeface="Arial Black" pitchFamily="34" charset="0"/>
          </a:endParaRPr>
        </a:p>
      </dgm:t>
    </dgm:pt>
    <dgm:pt modelId="{04CAF4B7-8F47-4976-B639-CA913DCF83E7}" type="parTrans" cxnId="{52A81386-2E12-4092-8D38-B3E5A8F7392B}">
      <dgm:prSet/>
      <dgm:spPr/>
      <dgm:t>
        <a:bodyPr/>
        <a:lstStyle/>
        <a:p>
          <a:endParaRPr lang="pt-BR" sz="2800"/>
        </a:p>
      </dgm:t>
    </dgm:pt>
    <dgm:pt modelId="{95292269-A6C6-4326-9248-544EAA6B9035}" type="sibTrans" cxnId="{52A81386-2E12-4092-8D38-B3E5A8F7392B}">
      <dgm:prSet/>
      <dgm:spPr/>
      <dgm:t>
        <a:bodyPr/>
        <a:lstStyle/>
        <a:p>
          <a:endParaRPr lang="pt-BR" sz="2800"/>
        </a:p>
      </dgm:t>
    </dgm:pt>
    <dgm:pt modelId="{E206F033-0D0F-423A-88F5-C37EB089D0D9}" type="pres">
      <dgm:prSet presAssocID="{72798CA5-AFCF-4B65-91F4-E39184D23AE9}" presName="Name0" presStyleCnt="0">
        <dgm:presLayoutVars>
          <dgm:dir/>
          <dgm:animLvl val="lvl"/>
          <dgm:resizeHandles val="exact"/>
        </dgm:presLayoutVars>
      </dgm:prSet>
      <dgm:spPr/>
    </dgm:pt>
    <dgm:pt modelId="{B22CC1D0-EBFE-4753-B083-0C887D26B080}" type="pres">
      <dgm:prSet presAssocID="{DCDF4D4D-95F2-4A17-A6A5-EC897196C623}" presName="boxAndChildren" presStyleCnt="0"/>
      <dgm:spPr/>
    </dgm:pt>
    <dgm:pt modelId="{58723C3E-D4EC-4E90-A22A-B93909AC52DF}" type="pres">
      <dgm:prSet presAssocID="{DCDF4D4D-95F2-4A17-A6A5-EC897196C623}" presName="parentTextBox" presStyleLbl="node1" presStyleIdx="0" presStyleCnt="3" custLinFactNeighborX="-6364" custLinFactNeighborY="-16952"/>
      <dgm:spPr/>
      <dgm:t>
        <a:bodyPr/>
        <a:lstStyle/>
        <a:p>
          <a:endParaRPr lang="pt-BR"/>
        </a:p>
      </dgm:t>
    </dgm:pt>
    <dgm:pt modelId="{57D19A2F-AE53-488D-B25D-9428F1B9F1D1}" type="pres">
      <dgm:prSet presAssocID="{43843B49-E9EB-4419-8B79-663583E069CF}" presName="sp" presStyleCnt="0"/>
      <dgm:spPr/>
    </dgm:pt>
    <dgm:pt modelId="{326EA9B5-22C9-44B5-8F2F-5BB34D76462B}" type="pres">
      <dgm:prSet presAssocID="{A77CA477-7888-4833-BE44-9F61767BF751}" presName="arrowAndChildren" presStyleCnt="0"/>
      <dgm:spPr/>
    </dgm:pt>
    <dgm:pt modelId="{19031226-672F-4794-A077-BF18B062568E}" type="pres">
      <dgm:prSet presAssocID="{A77CA477-7888-4833-BE44-9F61767BF751}" presName="parentTextArrow" presStyleLbl="node1" presStyleIdx="1" presStyleCnt="3"/>
      <dgm:spPr/>
      <dgm:t>
        <a:bodyPr/>
        <a:lstStyle/>
        <a:p>
          <a:endParaRPr lang="pt-BR"/>
        </a:p>
      </dgm:t>
    </dgm:pt>
    <dgm:pt modelId="{5D6B7FAE-F0A4-4A7A-8051-D7A5BE17B453}" type="pres">
      <dgm:prSet presAssocID="{E3C4837C-2A70-4CDB-B23B-897268DD8C60}" presName="sp" presStyleCnt="0"/>
      <dgm:spPr/>
    </dgm:pt>
    <dgm:pt modelId="{C9611440-4449-46F2-BEF5-1BB04C86FA07}" type="pres">
      <dgm:prSet presAssocID="{C4FC768E-4ADE-4CE6-AE71-8860255116E1}" presName="arrowAndChildren" presStyleCnt="0"/>
      <dgm:spPr/>
    </dgm:pt>
    <dgm:pt modelId="{5CF37A67-5A68-437F-969C-1B990F65A7A2}" type="pres">
      <dgm:prSet presAssocID="{C4FC768E-4ADE-4CE6-AE71-8860255116E1}" presName="parentTextArrow" presStyleLbl="node1" presStyleIdx="2" presStyleCnt="3"/>
      <dgm:spPr/>
      <dgm:t>
        <a:bodyPr/>
        <a:lstStyle/>
        <a:p>
          <a:endParaRPr lang="pt-BR"/>
        </a:p>
      </dgm:t>
    </dgm:pt>
  </dgm:ptLst>
  <dgm:cxnLst>
    <dgm:cxn modelId="{96FB5485-1CC5-49EB-B329-4E60E4820081}" srcId="{72798CA5-AFCF-4B65-91F4-E39184D23AE9}" destId="{A77CA477-7888-4833-BE44-9F61767BF751}" srcOrd="1" destOrd="0" parTransId="{B59D4908-BFD8-4AC9-A657-AEFF4CC079BE}" sibTransId="{43843B49-E9EB-4419-8B79-663583E069CF}"/>
    <dgm:cxn modelId="{91543985-6044-45DD-8C98-6E564252CB68}" srcId="{72798CA5-AFCF-4B65-91F4-E39184D23AE9}" destId="{C4FC768E-4ADE-4CE6-AE71-8860255116E1}" srcOrd="0" destOrd="0" parTransId="{5D572061-CA11-44F9-ABB1-599E4087C8CD}" sibTransId="{E3C4837C-2A70-4CDB-B23B-897268DD8C60}"/>
    <dgm:cxn modelId="{52A81386-2E12-4092-8D38-B3E5A8F7392B}" srcId="{72798CA5-AFCF-4B65-91F4-E39184D23AE9}" destId="{DCDF4D4D-95F2-4A17-A6A5-EC897196C623}" srcOrd="2" destOrd="0" parTransId="{04CAF4B7-8F47-4976-B639-CA913DCF83E7}" sibTransId="{95292269-A6C6-4326-9248-544EAA6B9035}"/>
    <dgm:cxn modelId="{27A7DB6D-CD7C-48EA-87D0-D642AF4F8CBC}" type="presOf" srcId="{C4FC768E-4ADE-4CE6-AE71-8860255116E1}" destId="{5CF37A67-5A68-437F-969C-1B990F65A7A2}" srcOrd="0" destOrd="0" presId="urn:microsoft.com/office/officeart/2005/8/layout/process4"/>
    <dgm:cxn modelId="{C2C5C126-0535-4DD2-836A-D3479C30652A}" type="presOf" srcId="{DCDF4D4D-95F2-4A17-A6A5-EC897196C623}" destId="{58723C3E-D4EC-4E90-A22A-B93909AC52DF}" srcOrd="0" destOrd="0" presId="urn:microsoft.com/office/officeart/2005/8/layout/process4"/>
    <dgm:cxn modelId="{C6F9BED0-6CC6-4C04-8AEC-BDD581E46458}" type="presOf" srcId="{72798CA5-AFCF-4B65-91F4-E39184D23AE9}" destId="{E206F033-0D0F-423A-88F5-C37EB089D0D9}" srcOrd="0" destOrd="0" presId="urn:microsoft.com/office/officeart/2005/8/layout/process4"/>
    <dgm:cxn modelId="{7E19A161-7FD7-4B88-9698-28EF95F713BD}" type="presOf" srcId="{A77CA477-7888-4833-BE44-9F61767BF751}" destId="{19031226-672F-4794-A077-BF18B062568E}" srcOrd="0" destOrd="0" presId="urn:microsoft.com/office/officeart/2005/8/layout/process4"/>
    <dgm:cxn modelId="{7D128D41-92BA-4EFE-8689-74124AD12C8B}" type="presParOf" srcId="{E206F033-0D0F-423A-88F5-C37EB089D0D9}" destId="{B22CC1D0-EBFE-4753-B083-0C887D26B080}" srcOrd="0" destOrd="0" presId="urn:microsoft.com/office/officeart/2005/8/layout/process4"/>
    <dgm:cxn modelId="{FFBFD8E0-0BA9-47D1-BEA8-5115DBB04799}" type="presParOf" srcId="{B22CC1D0-EBFE-4753-B083-0C887D26B080}" destId="{58723C3E-D4EC-4E90-A22A-B93909AC52DF}" srcOrd="0" destOrd="0" presId="urn:microsoft.com/office/officeart/2005/8/layout/process4"/>
    <dgm:cxn modelId="{E5D2B7C2-B9C8-43EA-9386-589AC350FA4D}" type="presParOf" srcId="{E206F033-0D0F-423A-88F5-C37EB089D0D9}" destId="{57D19A2F-AE53-488D-B25D-9428F1B9F1D1}" srcOrd="1" destOrd="0" presId="urn:microsoft.com/office/officeart/2005/8/layout/process4"/>
    <dgm:cxn modelId="{7D636D2A-FA41-44DD-8331-DB8D6100A91E}" type="presParOf" srcId="{E206F033-0D0F-423A-88F5-C37EB089D0D9}" destId="{326EA9B5-22C9-44B5-8F2F-5BB34D76462B}" srcOrd="2" destOrd="0" presId="urn:microsoft.com/office/officeart/2005/8/layout/process4"/>
    <dgm:cxn modelId="{D3D7323D-86C3-447D-9A36-F5E9ED1FA4E5}" type="presParOf" srcId="{326EA9B5-22C9-44B5-8F2F-5BB34D76462B}" destId="{19031226-672F-4794-A077-BF18B062568E}" srcOrd="0" destOrd="0" presId="urn:microsoft.com/office/officeart/2005/8/layout/process4"/>
    <dgm:cxn modelId="{99A94D78-6A25-4707-A9F3-3D5D04325FF0}" type="presParOf" srcId="{E206F033-0D0F-423A-88F5-C37EB089D0D9}" destId="{5D6B7FAE-F0A4-4A7A-8051-D7A5BE17B453}" srcOrd="3" destOrd="0" presId="urn:microsoft.com/office/officeart/2005/8/layout/process4"/>
    <dgm:cxn modelId="{BE5C4B8F-060E-435C-A971-C92676F7D6DE}" type="presParOf" srcId="{E206F033-0D0F-423A-88F5-C37EB089D0D9}" destId="{C9611440-4449-46F2-BEF5-1BB04C86FA07}" srcOrd="4" destOrd="0" presId="urn:microsoft.com/office/officeart/2005/8/layout/process4"/>
    <dgm:cxn modelId="{0AAF1A10-5628-4569-A787-BBC5F3F40BD1}" type="presParOf" srcId="{C9611440-4449-46F2-BEF5-1BB04C86FA07}" destId="{5CF37A67-5A68-437F-969C-1B990F65A7A2}" srcOrd="0" destOrd="0" presId="urn:microsoft.com/office/officeart/2005/8/layout/process4"/>
  </dgm:cxnLst>
  <dgm:bg>
    <a:noFill/>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798CA5-AFCF-4B65-91F4-E39184D23AE9}" type="doc">
      <dgm:prSet loTypeId="urn:microsoft.com/office/officeart/2005/8/layout/process4" loCatId="list" qsTypeId="urn:microsoft.com/office/officeart/2005/8/quickstyle/3d6" qsCatId="3D" csTypeId="urn:microsoft.com/office/officeart/2005/8/colors/colorful5" csCatId="colorful" phldr="1"/>
      <dgm:spPr/>
    </dgm:pt>
    <dgm:pt modelId="{C4FC768E-4ADE-4CE6-AE71-8860255116E1}">
      <dgm:prSet phldrT="[Texto]" custT="1"/>
      <dgm:spPr/>
      <dgm:t>
        <a:bodyPr/>
        <a:lstStyle/>
        <a:p>
          <a:r>
            <a:rPr lang="pt-BR" sz="4400" b="1" dirty="0" smtClean="0">
              <a:ln w="19050">
                <a:solidFill>
                  <a:schemeClr val="bg1"/>
                </a:solidFill>
              </a:ln>
              <a:solidFill>
                <a:schemeClr val="tx1"/>
              </a:solidFill>
            </a:rPr>
            <a:t>BAIXO ÍNDICE DE PRESCRIÇÃO</a:t>
          </a:r>
          <a:endParaRPr lang="pt-BR" sz="4400" b="1" dirty="0">
            <a:ln w="19050">
              <a:solidFill>
                <a:schemeClr val="bg1"/>
              </a:solidFill>
            </a:ln>
            <a:solidFill>
              <a:schemeClr val="tx1"/>
            </a:solidFill>
          </a:endParaRPr>
        </a:p>
      </dgm:t>
    </dgm:pt>
    <dgm:pt modelId="{5D572061-CA11-44F9-ABB1-599E4087C8CD}" type="parTrans" cxnId="{91543985-6044-45DD-8C98-6E564252CB68}">
      <dgm:prSet/>
      <dgm:spPr/>
      <dgm:t>
        <a:bodyPr/>
        <a:lstStyle/>
        <a:p>
          <a:endParaRPr lang="pt-BR" sz="2800"/>
        </a:p>
      </dgm:t>
    </dgm:pt>
    <dgm:pt modelId="{E3C4837C-2A70-4CDB-B23B-897268DD8C60}" type="sibTrans" cxnId="{91543985-6044-45DD-8C98-6E564252CB68}">
      <dgm:prSet/>
      <dgm:spPr/>
      <dgm:t>
        <a:bodyPr/>
        <a:lstStyle/>
        <a:p>
          <a:endParaRPr lang="pt-BR" sz="2800"/>
        </a:p>
      </dgm:t>
    </dgm:pt>
    <dgm:pt modelId="{A77CA477-7888-4833-BE44-9F61767BF751}">
      <dgm:prSet phldrT="[Texto]" custT="1"/>
      <dgm:spPr/>
      <dgm:t>
        <a:bodyPr/>
        <a:lstStyle/>
        <a:p>
          <a:r>
            <a:rPr lang="pt-BR" sz="4800" b="1" baseline="0" dirty="0" smtClean="0">
              <a:ln w="19050">
                <a:solidFill>
                  <a:schemeClr val="bg1"/>
                </a:solidFill>
              </a:ln>
              <a:solidFill>
                <a:schemeClr val="tx1"/>
              </a:solidFill>
            </a:rPr>
            <a:t>EQUIDADE (ESCABINATO)</a:t>
          </a:r>
          <a:endParaRPr lang="pt-BR" sz="4800" b="1" baseline="0" dirty="0">
            <a:ln w="19050">
              <a:solidFill>
                <a:schemeClr val="bg1"/>
              </a:solidFill>
            </a:ln>
            <a:solidFill>
              <a:schemeClr val="tx1"/>
            </a:solidFill>
          </a:endParaRPr>
        </a:p>
      </dgm:t>
    </dgm:pt>
    <dgm:pt modelId="{B59D4908-BFD8-4AC9-A657-AEFF4CC079BE}" type="parTrans" cxnId="{96FB5485-1CC5-49EB-B329-4E60E4820081}">
      <dgm:prSet/>
      <dgm:spPr/>
      <dgm:t>
        <a:bodyPr/>
        <a:lstStyle/>
        <a:p>
          <a:endParaRPr lang="pt-BR" sz="2800"/>
        </a:p>
      </dgm:t>
    </dgm:pt>
    <dgm:pt modelId="{43843B49-E9EB-4419-8B79-663583E069CF}" type="sibTrans" cxnId="{96FB5485-1CC5-49EB-B329-4E60E4820081}">
      <dgm:prSet/>
      <dgm:spPr/>
      <dgm:t>
        <a:bodyPr/>
        <a:lstStyle/>
        <a:p>
          <a:endParaRPr lang="pt-BR" sz="2800"/>
        </a:p>
      </dgm:t>
    </dgm:pt>
    <dgm:pt modelId="{DCDF4D4D-95F2-4A17-A6A5-EC897196C623}">
      <dgm:prSet phldrT="[Texto]" custT="1"/>
      <dgm:spPr/>
      <dgm:t>
        <a:bodyPr/>
        <a:lstStyle/>
        <a:p>
          <a:r>
            <a:rPr lang="pt-BR" sz="5400" b="1" dirty="0" smtClean="0">
              <a:ln w="19050">
                <a:solidFill>
                  <a:schemeClr val="bg1"/>
                </a:solidFill>
              </a:ln>
              <a:solidFill>
                <a:schemeClr val="tx1"/>
              </a:solidFill>
            </a:rPr>
            <a:t>CELERIDADE</a:t>
          </a:r>
          <a:endParaRPr lang="pt-BR" sz="5400" b="1" dirty="0">
            <a:ln w="19050">
              <a:solidFill>
                <a:schemeClr val="bg1"/>
              </a:solidFill>
            </a:ln>
            <a:solidFill>
              <a:schemeClr val="tx1"/>
            </a:solidFill>
          </a:endParaRPr>
        </a:p>
      </dgm:t>
    </dgm:pt>
    <dgm:pt modelId="{04CAF4B7-8F47-4976-B639-CA913DCF83E7}" type="parTrans" cxnId="{52A81386-2E12-4092-8D38-B3E5A8F7392B}">
      <dgm:prSet/>
      <dgm:spPr/>
      <dgm:t>
        <a:bodyPr/>
        <a:lstStyle/>
        <a:p>
          <a:endParaRPr lang="pt-BR" sz="2800"/>
        </a:p>
      </dgm:t>
    </dgm:pt>
    <dgm:pt modelId="{95292269-A6C6-4326-9248-544EAA6B9035}" type="sibTrans" cxnId="{52A81386-2E12-4092-8D38-B3E5A8F7392B}">
      <dgm:prSet/>
      <dgm:spPr/>
      <dgm:t>
        <a:bodyPr/>
        <a:lstStyle/>
        <a:p>
          <a:endParaRPr lang="pt-BR" sz="2800"/>
        </a:p>
      </dgm:t>
    </dgm:pt>
    <dgm:pt modelId="{E206F033-0D0F-423A-88F5-C37EB089D0D9}" type="pres">
      <dgm:prSet presAssocID="{72798CA5-AFCF-4B65-91F4-E39184D23AE9}" presName="Name0" presStyleCnt="0">
        <dgm:presLayoutVars>
          <dgm:dir/>
          <dgm:animLvl val="lvl"/>
          <dgm:resizeHandles val="exact"/>
        </dgm:presLayoutVars>
      </dgm:prSet>
      <dgm:spPr/>
    </dgm:pt>
    <dgm:pt modelId="{B22CC1D0-EBFE-4753-B083-0C887D26B080}" type="pres">
      <dgm:prSet presAssocID="{DCDF4D4D-95F2-4A17-A6A5-EC897196C623}" presName="boxAndChildren" presStyleCnt="0"/>
      <dgm:spPr/>
    </dgm:pt>
    <dgm:pt modelId="{58723C3E-D4EC-4E90-A22A-B93909AC52DF}" type="pres">
      <dgm:prSet presAssocID="{DCDF4D4D-95F2-4A17-A6A5-EC897196C623}" presName="parentTextBox" presStyleLbl="node1" presStyleIdx="0" presStyleCnt="3" custLinFactNeighborY="-8665"/>
      <dgm:spPr/>
      <dgm:t>
        <a:bodyPr/>
        <a:lstStyle/>
        <a:p>
          <a:endParaRPr lang="pt-BR"/>
        </a:p>
      </dgm:t>
    </dgm:pt>
    <dgm:pt modelId="{57D19A2F-AE53-488D-B25D-9428F1B9F1D1}" type="pres">
      <dgm:prSet presAssocID="{43843B49-E9EB-4419-8B79-663583E069CF}" presName="sp" presStyleCnt="0"/>
      <dgm:spPr/>
    </dgm:pt>
    <dgm:pt modelId="{326EA9B5-22C9-44B5-8F2F-5BB34D76462B}" type="pres">
      <dgm:prSet presAssocID="{A77CA477-7888-4833-BE44-9F61767BF751}" presName="arrowAndChildren" presStyleCnt="0"/>
      <dgm:spPr/>
    </dgm:pt>
    <dgm:pt modelId="{19031226-672F-4794-A077-BF18B062568E}" type="pres">
      <dgm:prSet presAssocID="{A77CA477-7888-4833-BE44-9F61767BF751}" presName="parentTextArrow" presStyleLbl="node1" presStyleIdx="1" presStyleCnt="3"/>
      <dgm:spPr/>
      <dgm:t>
        <a:bodyPr/>
        <a:lstStyle/>
        <a:p>
          <a:endParaRPr lang="pt-BR"/>
        </a:p>
      </dgm:t>
    </dgm:pt>
    <dgm:pt modelId="{5D6B7FAE-F0A4-4A7A-8051-D7A5BE17B453}" type="pres">
      <dgm:prSet presAssocID="{E3C4837C-2A70-4CDB-B23B-897268DD8C60}" presName="sp" presStyleCnt="0"/>
      <dgm:spPr/>
    </dgm:pt>
    <dgm:pt modelId="{C9611440-4449-46F2-BEF5-1BB04C86FA07}" type="pres">
      <dgm:prSet presAssocID="{C4FC768E-4ADE-4CE6-AE71-8860255116E1}" presName="arrowAndChildren" presStyleCnt="0"/>
      <dgm:spPr/>
    </dgm:pt>
    <dgm:pt modelId="{5CF37A67-5A68-437F-969C-1B990F65A7A2}" type="pres">
      <dgm:prSet presAssocID="{C4FC768E-4ADE-4CE6-AE71-8860255116E1}" presName="parentTextArrow" presStyleLbl="node1" presStyleIdx="2" presStyleCnt="3"/>
      <dgm:spPr/>
      <dgm:t>
        <a:bodyPr/>
        <a:lstStyle/>
        <a:p>
          <a:endParaRPr lang="pt-BR"/>
        </a:p>
      </dgm:t>
    </dgm:pt>
  </dgm:ptLst>
  <dgm:cxnLst>
    <dgm:cxn modelId="{96FB5485-1CC5-49EB-B329-4E60E4820081}" srcId="{72798CA5-AFCF-4B65-91F4-E39184D23AE9}" destId="{A77CA477-7888-4833-BE44-9F61767BF751}" srcOrd="1" destOrd="0" parTransId="{B59D4908-BFD8-4AC9-A657-AEFF4CC079BE}" sibTransId="{43843B49-E9EB-4419-8B79-663583E069CF}"/>
    <dgm:cxn modelId="{32D33474-3829-4B50-8707-8B962AF4754B}" type="presOf" srcId="{72798CA5-AFCF-4B65-91F4-E39184D23AE9}" destId="{E206F033-0D0F-423A-88F5-C37EB089D0D9}" srcOrd="0" destOrd="0" presId="urn:microsoft.com/office/officeart/2005/8/layout/process4"/>
    <dgm:cxn modelId="{FF8A684C-D760-447D-BD17-1479016AEAF7}" type="presOf" srcId="{DCDF4D4D-95F2-4A17-A6A5-EC897196C623}" destId="{58723C3E-D4EC-4E90-A22A-B93909AC52DF}" srcOrd="0" destOrd="0" presId="urn:microsoft.com/office/officeart/2005/8/layout/process4"/>
    <dgm:cxn modelId="{91543985-6044-45DD-8C98-6E564252CB68}" srcId="{72798CA5-AFCF-4B65-91F4-E39184D23AE9}" destId="{C4FC768E-4ADE-4CE6-AE71-8860255116E1}" srcOrd="0" destOrd="0" parTransId="{5D572061-CA11-44F9-ABB1-599E4087C8CD}" sibTransId="{E3C4837C-2A70-4CDB-B23B-897268DD8C60}"/>
    <dgm:cxn modelId="{52A81386-2E12-4092-8D38-B3E5A8F7392B}" srcId="{72798CA5-AFCF-4B65-91F4-E39184D23AE9}" destId="{DCDF4D4D-95F2-4A17-A6A5-EC897196C623}" srcOrd="2" destOrd="0" parTransId="{04CAF4B7-8F47-4976-B639-CA913DCF83E7}" sibTransId="{95292269-A6C6-4326-9248-544EAA6B9035}"/>
    <dgm:cxn modelId="{AB8D4F35-08BE-4FF7-8776-B1F693337139}" type="presOf" srcId="{A77CA477-7888-4833-BE44-9F61767BF751}" destId="{19031226-672F-4794-A077-BF18B062568E}" srcOrd="0" destOrd="0" presId="urn:microsoft.com/office/officeart/2005/8/layout/process4"/>
    <dgm:cxn modelId="{9C0EC5F3-45F4-4599-A927-B43D94CA3C70}" type="presOf" srcId="{C4FC768E-4ADE-4CE6-AE71-8860255116E1}" destId="{5CF37A67-5A68-437F-969C-1B990F65A7A2}" srcOrd="0" destOrd="0" presId="urn:microsoft.com/office/officeart/2005/8/layout/process4"/>
    <dgm:cxn modelId="{0D369BB5-2C2B-4C35-AE11-5BF05C0730DF}" type="presParOf" srcId="{E206F033-0D0F-423A-88F5-C37EB089D0D9}" destId="{B22CC1D0-EBFE-4753-B083-0C887D26B080}" srcOrd="0" destOrd="0" presId="urn:microsoft.com/office/officeart/2005/8/layout/process4"/>
    <dgm:cxn modelId="{C37FDA0E-F590-47A8-97FB-B557D4D54907}" type="presParOf" srcId="{B22CC1D0-EBFE-4753-B083-0C887D26B080}" destId="{58723C3E-D4EC-4E90-A22A-B93909AC52DF}" srcOrd="0" destOrd="0" presId="urn:microsoft.com/office/officeart/2005/8/layout/process4"/>
    <dgm:cxn modelId="{A7B0285E-A4C5-4B01-8930-50667FD93156}" type="presParOf" srcId="{E206F033-0D0F-423A-88F5-C37EB089D0D9}" destId="{57D19A2F-AE53-488D-B25D-9428F1B9F1D1}" srcOrd="1" destOrd="0" presId="urn:microsoft.com/office/officeart/2005/8/layout/process4"/>
    <dgm:cxn modelId="{855A677F-ECE2-463A-80DB-70EA884BFFC6}" type="presParOf" srcId="{E206F033-0D0F-423A-88F5-C37EB089D0D9}" destId="{326EA9B5-22C9-44B5-8F2F-5BB34D76462B}" srcOrd="2" destOrd="0" presId="urn:microsoft.com/office/officeart/2005/8/layout/process4"/>
    <dgm:cxn modelId="{DAB3F32C-DC98-408A-BD4B-3985FC41287A}" type="presParOf" srcId="{326EA9B5-22C9-44B5-8F2F-5BB34D76462B}" destId="{19031226-672F-4794-A077-BF18B062568E}" srcOrd="0" destOrd="0" presId="urn:microsoft.com/office/officeart/2005/8/layout/process4"/>
    <dgm:cxn modelId="{80B1B74B-0753-44D2-BBFF-52DAD23A50DB}" type="presParOf" srcId="{E206F033-0D0F-423A-88F5-C37EB089D0D9}" destId="{5D6B7FAE-F0A4-4A7A-8051-D7A5BE17B453}" srcOrd="3" destOrd="0" presId="urn:microsoft.com/office/officeart/2005/8/layout/process4"/>
    <dgm:cxn modelId="{B4521EE4-29CA-478E-910D-65A486A8E708}" type="presParOf" srcId="{E206F033-0D0F-423A-88F5-C37EB089D0D9}" destId="{C9611440-4449-46F2-BEF5-1BB04C86FA07}" srcOrd="4" destOrd="0" presId="urn:microsoft.com/office/officeart/2005/8/layout/process4"/>
    <dgm:cxn modelId="{712793EC-8B0A-4E58-B0BF-A8F3D2815699}" type="presParOf" srcId="{C9611440-4449-46F2-BEF5-1BB04C86FA07}" destId="{5CF37A67-5A68-437F-969C-1B990F65A7A2}" srcOrd="0" destOrd="0" presId="urn:microsoft.com/office/officeart/2005/8/layout/process4"/>
  </dgm:cxnLst>
  <dgm:bg>
    <a:noFill/>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9C706F-A1F6-4CFE-B023-07409550462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pt-BR"/>
        </a:p>
      </dgm:t>
    </dgm:pt>
    <dgm:pt modelId="{73E01397-6F81-4016-B74D-039E20460D98}">
      <dgm:prSet/>
      <dgm:spPr/>
      <dgm:t>
        <a:bodyPr/>
        <a:lstStyle/>
        <a:p>
          <a:pPr algn="ctr" rtl="0"/>
          <a:r>
            <a:rPr lang="pt-BR" b="0" i="0" baseline="0" dirty="0" smtClean="0"/>
            <a:t>ALGUNS JULGADOS</a:t>
          </a:r>
          <a:endParaRPr lang="pt-BR" b="0" i="0" baseline="0" dirty="0"/>
        </a:p>
      </dgm:t>
    </dgm:pt>
    <dgm:pt modelId="{E8430813-282E-4F8F-A967-62772AA93E35}" type="parTrans" cxnId="{3E5175BE-6064-454F-B217-58EB623492A7}">
      <dgm:prSet/>
      <dgm:spPr/>
      <dgm:t>
        <a:bodyPr/>
        <a:lstStyle/>
        <a:p>
          <a:endParaRPr lang="pt-BR"/>
        </a:p>
      </dgm:t>
    </dgm:pt>
    <dgm:pt modelId="{88495DB5-6D83-4B80-A4DC-1868020C30C2}" type="sibTrans" cxnId="{3E5175BE-6064-454F-B217-58EB623492A7}">
      <dgm:prSet/>
      <dgm:spPr/>
      <dgm:t>
        <a:bodyPr/>
        <a:lstStyle/>
        <a:p>
          <a:endParaRPr lang="pt-BR"/>
        </a:p>
      </dgm:t>
    </dgm:pt>
    <dgm:pt modelId="{625A935D-93C1-49AE-9707-A1BD5E9E256A}" type="pres">
      <dgm:prSet presAssocID="{2B9C706F-A1F6-4CFE-B023-074095504622}" presName="linear" presStyleCnt="0">
        <dgm:presLayoutVars>
          <dgm:animLvl val="lvl"/>
          <dgm:resizeHandles val="exact"/>
        </dgm:presLayoutVars>
      </dgm:prSet>
      <dgm:spPr/>
      <dgm:t>
        <a:bodyPr/>
        <a:lstStyle/>
        <a:p>
          <a:endParaRPr lang="pt-BR"/>
        </a:p>
      </dgm:t>
    </dgm:pt>
    <dgm:pt modelId="{EF679273-CCA2-49D0-874F-17D53F77E235}" type="pres">
      <dgm:prSet presAssocID="{73E01397-6F81-4016-B74D-039E20460D98}" presName="parentText" presStyleLbl="node1" presStyleIdx="0" presStyleCnt="1" custLinFactNeighborX="877" custLinFactNeighborY="-12354">
        <dgm:presLayoutVars>
          <dgm:chMax val="0"/>
          <dgm:bulletEnabled val="1"/>
        </dgm:presLayoutVars>
      </dgm:prSet>
      <dgm:spPr/>
      <dgm:t>
        <a:bodyPr/>
        <a:lstStyle/>
        <a:p>
          <a:endParaRPr lang="pt-BR"/>
        </a:p>
      </dgm:t>
    </dgm:pt>
  </dgm:ptLst>
  <dgm:cxnLst>
    <dgm:cxn modelId="{3E5175BE-6064-454F-B217-58EB623492A7}" srcId="{2B9C706F-A1F6-4CFE-B023-074095504622}" destId="{73E01397-6F81-4016-B74D-039E20460D98}" srcOrd="0" destOrd="0" parTransId="{E8430813-282E-4F8F-A967-62772AA93E35}" sibTransId="{88495DB5-6D83-4B80-A4DC-1868020C30C2}"/>
    <dgm:cxn modelId="{B7ABE726-AA47-4DD7-9EBE-D3A21A3727F8}" type="presOf" srcId="{73E01397-6F81-4016-B74D-039E20460D98}" destId="{EF679273-CCA2-49D0-874F-17D53F77E235}" srcOrd="0" destOrd="0" presId="urn:microsoft.com/office/officeart/2005/8/layout/vList2"/>
    <dgm:cxn modelId="{B42BC039-D6F7-4545-9EE2-E051B465DD38}" type="presOf" srcId="{2B9C706F-A1F6-4CFE-B023-074095504622}" destId="{625A935D-93C1-49AE-9707-A1BD5E9E256A}" srcOrd="0" destOrd="0" presId="urn:microsoft.com/office/officeart/2005/8/layout/vList2"/>
    <dgm:cxn modelId="{B3BCB870-F171-4770-86AF-5AEEAB1C4E5D}" type="presParOf" srcId="{625A935D-93C1-49AE-9707-A1BD5E9E256A}" destId="{EF679273-CCA2-49D0-874F-17D53F77E23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723C3E-D4EC-4E90-A22A-B93909AC52DF}">
      <dsp:nvSpPr>
        <dsp:cNvPr id="0" name=""/>
        <dsp:cNvSpPr/>
      </dsp:nvSpPr>
      <dsp:spPr>
        <a:xfrm>
          <a:off x="0" y="3510767"/>
          <a:ext cx="7992888" cy="1220204"/>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BR" sz="2800" b="1" kern="1200" dirty="0" smtClean="0">
              <a:ln w="19050">
                <a:solidFill>
                  <a:schemeClr val="bg1"/>
                </a:solidFill>
              </a:ln>
              <a:solidFill>
                <a:schemeClr val="tx1"/>
              </a:solidFill>
              <a:latin typeface="Arial Black" pitchFamily="34" charset="0"/>
            </a:rPr>
            <a:t>PROCESSO DE JUSTIFICAÇÃO</a:t>
          </a:r>
          <a:endParaRPr lang="pt-BR" sz="2800" b="1" kern="1200" dirty="0">
            <a:ln w="19050">
              <a:solidFill>
                <a:schemeClr val="bg1"/>
              </a:solidFill>
            </a:ln>
            <a:solidFill>
              <a:schemeClr val="tx1"/>
            </a:solidFill>
            <a:latin typeface="Arial Black" pitchFamily="34" charset="0"/>
          </a:endParaRPr>
        </a:p>
      </dsp:txBody>
      <dsp:txXfrm>
        <a:off x="0" y="3510767"/>
        <a:ext cx="7992888" cy="1220204"/>
      </dsp:txXfrm>
    </dsp:sp>
    <dsp:sp modelId="{19031226-672F-4794-A077-BF18B062568E}">
      <dsp:nvSpPr>
        <dsp:cNvPr id="0" name=""/>
        <dsp:cNvSpPr/>
      </dsp:nvSpPr>
      <dsp:spPr>
        <a:xfrm rot="10800000">
          <a:off x="0" y="1859245"/>
          <a:ext cx="7992888" cy="1876675"/>
        </a:xfrm>
        <a:prstGeom prst="upArrowCallou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t-BR" sz="2400" b="1" kern="1200" baseline="0" dirty="0" smtClean="0">
              <a:ln w="19050">
                <a:solidFill>
                  <a:schemeClr val="bg1"/>
                </a:solidFill>
              </a:ln>
              <a:solidFill>
                <a:schemeClr val="tx1"/>
              </a:solidFill>
              <a:latin typeface="Arial Black" pitchFamily="34" charset="0"/>
            </a:rPr>
            <a:t>SENTENÇA CONDENATORIA DEFINITAVA NA JUSTIÇA COMUM OU MILITAR</a:t>
          </a:r>
          <a:endParaRPr lang="pt-BR" sz="2400" b="1" kern="1200" baseline="0" dirty="0">
            <a:ln w="19050">
              <a:solidFill>
                <a:schemeClr val="bg1"/>
              </a:solidFill>
            </a:ln>
            <a:solidFill>
              <a:schemeClr val="tx1"/>
            </a:solidFill>
            <a:latin typeface="Arial Black" pitchFamily="34" charset="0"/>
          </a:endParaRPr>
        </a:p>
      </dsp:txBody>
      <dsp:txXfrm rot="10800000">
        <a:off x="0" y="1859245"/>
        <a:ext cx="7992888" cy="1876675"/>
      </dsp:txXfrm>
    </dsp:sp>
    <dsp:sp modelId="{5CF37A67-5A68-437F-969C-1B990F65A7A2}">
      <dsp:nvSpPr>
        <dsp:cNvPr id="0" name=""/>
        <dsp:cNvSpPr/>
      </dsp:nvSpPr>
      <dsp:spPr>
        <a:xfrm rot="10800000">
          <a:off x="0" y="872"/>
          <a:ext cx="7992888" cy="1876675"/>
        </a:xfrm>
        <a:prstGeom prst="upArrowCallou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pt-BR" sz="4400" b="1" kern="1200" dirty="0" smtClean="0">
              <a:ln w="19050">
                <a:solidFill>
                  <a:schemeClr val="bg1"/>
                </a:solidFill>
              </a:ln>
              <a:solidFill>
                <a:schemeClr val="tx1"/>
              </a:solidFill>
            </a:rPr>
            <a:t>PERDA DO POSTO E PATENTE</a:t>
          </a:r>
          <a:endParaRPr lang="pt-BR" sz="4400" b="1" kern="1200" dirty="0">
            <a:ln w="19050">
              <a:solidFill>
                <a:schemeClr val="bg1"/>
              </a:solidFill>
            </a:ln>
            <a:solidFill>
              <a:schemeClr val="tx1"/>
            </a:solidFill>
          </a:endParaRPr>
        </a:p>
      </dsp:txBody>
      <dsp:txXfrm rot="10800000">
        <a:off x="0" y="872"/>
        <a:ext cx="7992888" cy="18766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723C3E-D4EC-4E90-A22A-B93909AC52DF}">
      <dsp:nvSpPr>
        <dsp:cNvPr id="0" name=""/>
        <dsp:cNvSpPr/>
      </dsp:nvSpPr>
      <dsp:spPr>
        <a:xfrm>
          <a:off x="0" y="3611886"/>
          <a:ext cx="7992888" cy="1220204"/>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pt-BR" sz="5400" b="1" kern="1200" dirty="0" smtClean="0">
              <a:ln w="19050">
                <a:solidFill>
                  <a:schemeClr val="bg1"/>
                </a:solidFill>
              </a:ln>
              <a:solidFill>
                <a:schemeClr val="tx1"/>
              </a:solidFill>
            </a:rPr>
            <a:t>CELERIDADE</a:t>
          </a:r>
          <a:endParaRPr lang="pt-BR" sz="5400" b="1" kern="1200" dirty="0">
            <a:ln w="19050">
              <a:solidFill>
                <a:schemeClr val="bg1"/>
              </a:solidFill>
            </a:ln>
            <a:solidFill>
              <a:schemeClr val="tx1"/>
            </a:solidFill>
          </a:endParaRPr>
        </a:p>
      </dsp:txBody>
      <dsp:txXfrm>
        <a:off x="0" y="3611886"/>
        <a:ext cx="7992888" cy="1220204"/>
      </dsp:txXfrm>
    </dsp:sp>
    <dsp:sp modelId="{19031226-672F-4794-A077-BF18B062568E}">
      <dsp:nvSpPr>
        <dsp:cNvPr id="0" name=""/>
        <dsp:cNvSpPr/>
      </dsp:nvSpPr>
      <dsp:spPr>
        <a:xfrm rot="10800000">
          <a:off x="0" y="1859245"/>
          <a:ext cx="7992888" cy="1876675"/>
        </a:xfrm>
        <a:prstGeom prst="upArrowCallou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pt-BR" sz="4800" b="1" kern="1200" baseline="0" dirty="0" smtClean="0">
              <a:ln w="19050">
                <a:solidFill>
                  <a:schemeClr val="bg1"/>
                </a:solidFill>
              </a:ln>
              <a:solidFill>
                <a:schemeClr val="tx1"/>
              </a:solidFill>
            </a:rPr>
            <a:t>EQUIDADE (ESCABINATO)</a:t>
          </a:r>
          <a:endParaRPr lang="pt-BR" sz="4800" b="1" kern="1200" baseline="0" dirty="0">
            <a:ln w="19050">
              <a:solidFill>
                <a:schemeClr val="bg1"/>
              </a:solidFill>
            </a:ln>
            <a:solidFill>
              <a:schemeClr val="tx1"/>
            </a:solidFill>
          </a:endParaRPr>
        </a:p>
      </dsp:txBody>
      <dsp:txXfrm rot="10800000">
        <a:off x="0" y="1859245"/>
        <a:ext cx="7992888" cy="1876675"/>
      </dsp:txXfrm>
    </dsp:sp>
    <dsp:sp modelId="{5CF37A67-5A68-437F-969C-1B990F65A7A2}">
      <dsp:nvSpPr>
        <dsp:cNvPr id="0" name=""/>
        <dsp:cNvSpPr/>
      </dsp:nvSpPr>
      <dsp:spPr>
        <a:xfrm rot="10800000">
          <a:off x="0" y="872"/>
          <a:ext cx="7992888" cy="1876675"/>
        </a:xfrm>
        <a:prstGeom prst="upArrowCallou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pt-BR" sz="4400" b="1" kern="1200" dirty="0" smtClean="0">
              <a:ln w="19050">
                <a:solidFill>
                  <a:schemeClr val="bg1"/>
                </a:solidFill>
              </a:ln>
              <a:solidFill>
                <a:schemeClr val="tx1"/>
              </a:solidFill>
            </a:rPr>
            <a:t>BAIXO ÍNDICE DE PRESCRIÇÃO</a:t>
          </a:r>
          <a:endParaRPr lang="pt-BR" sz="4400" b="1" kern="1200" dirty="0">
            <a:ln w="19050">
              <a:solidFill>
                <a:schemeClr val="bg1"/>
              </a:solidFill>
            </a:ln>
            <a:solidFill>
              <a:schemeClr val="tx1"/>
            </a:solidFill>
          </a:endParaRPr>
        </a:p>
      </dsp:txBody>
      <dsp:txXfrm rot="10800000">
        <a:off x="0" y="872"/>
        <a:ext cx="7992888" cy="18766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679273-CCA2-49D0-874F-17D53F77E235}">
      <dsp:nvSpPr>
        <dsp:cNvPr id="0" name=""/>
        <dsp:cNvSpPr/>
      </dsp:nvSpPr>
      <dsp:spPr>
        <a:xfrm>
          <a:off x="0" y="0"/>
          <a:ext cx="8208912" cy="1559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pt-BR" sz="6500" b="0" i="0" kern="1200" baseline="0" dirty="0" smtClean="0"/>
            <a:t>ALGUNS JULGADOS</a:t>
          </a:r>
          <a:endParaRPr lang="pt-BR" sz="6500" b="0" i="0" kern="1200" baseline="0" dirty="0"/>
        </a:p>
      </dsp:txBody>
      <dsp:txXfrm>
        <a:off x="0" y="0"/>
        <a:ext cx="8208912" cy="15590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14650"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sz="quarter" idx="1"/>
          </p:nvPr>
        </p:nvSpPr>
        <p:spPr>
          <a:xfrm>
            <a:off x="3811588" y="0"/>
            <a:ext cx="2914650" cy="4937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39BB45A-4B0D-4684-8569-53DC6C28DD82}" type="datetimeFigureOut">
              <a:rPr lang="pt-BR"/>
              <a:pPr>
                <a:defRPr/>
              </a:pPr>
              <a:t>19/11/2013</a:t>
            </a:fld>
            <a:endParaRPr lang="pt-BR"/>
          </a:p>
        </p:txBody>
      </p:sp>
      <p:sp>
        <p:nvSpPr>
          <p:cNvPr id="4" name="Espaço Reservado para Rodapé 3"/>
          <p:cNvSpPr>
            <a:spLocks noGrp="1"/>
          </p:cNvSpPr>
          <p:nvPr>
            <p:ph type="ftr" sz="quarter" idx="2"/>
          </p:nvPr>
        </p:nvSpPr>
        <p:spPr>
          <a:xfrm>
            <a:off x="0" y="9364663"/>
            <a:ext cx="2914650" cy="49371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5" name="Espaço Reservado para Número de Slide 4"/>
          <p:cNvSpPr>
            <a:spLocks noGrp="1"/>
          </p:cNvSpPr>
          <p:nvPr>
            <p:ph type="sldNum" sz="quarter" idx="3"/>
          </p:nvPr>
        </p:nvSpPr>
        <p:spPr>
          <a:xfrm>
            <a:off x="3811588" y="9364663"/>
            <a:ext cx="2914650" cy="49371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DD290C6-0CE2-496C-B2D0-1BC0EF1F1D16}"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14650"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11588" y="0"/>
            <a:ext cx="2914650" cy="4937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38342A7-3607-4EDB-8CCA-6D680D5A1747}" type="datetimeFigureOut">
              <a:rPr lang="pt-BR"/>
              <a:pPr>
                <a:defRPr/>
              </a:pPr>
              <a:t>19/11/2013</a:t>
            </a:fld>
            <a:endParaRPr lang="pt-BR"/>
          </a:p>
        </p:txBody>
      </p:sp>
      <p:sp>
        <p:nvSpPr>
          <p:cNvPr id="4" name="Espaço Reservado para Imagem de Slide 3"/>
          <p:cNvSpPr>
            <a:spLocks noGrp="1" noRot="1" noChangeAspect="1"/>
          </p:cNvSpPr>
          <p:nvPr>
            <p:ph type="sldImg" idx="2"/>
          </p:nvPr>
        </p:nvSpPr>
        <p:spPr>
          <a:xfrm>
            <a:off x="900113" y="739775"/>
            <a:ext cx="4927600" cy="3697288"/>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73100" y="4683125"/>
            <a:ext cx="5381625" cy="4437063"/>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9364663"/>
            <a:ext cx="2914650" cy="49371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11588" y="9364663"/>
            <a:ext cx="2914650" cy="49371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77377A5-BB46-4B87-A683-DC443D62CC06}"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11588" y="9364663"/>
            <a:ext cx="2914650" cy="493712"/>
          </a:xfrm>
          <a:prstGeom prst="rect">
            <a:avLst/>
          </a:prstGeom>
          <a:noFill/>
          <a:ln w="9525">
            <a:noFill/>
            <a:miter lim="800000"/>
            <a:headEnd/>
            <a:tailEnd/>
          </a:ln>
        </p:spPr>
        <p:txBody>
          <a:bodyPr lIns="94110" tIns="47055" rIns="94110" bIns="47055" anchor="b"/>
          <a:lstStyle/>
          <a:p>
            <a:pPr algn="r"/>
            <a:fld id="{3658675D-4D07-4D6A-8B8B-145D9785A0C3}" type="slidenum">
              <a:rPr lang="pt-BR" sz="1200">
                <a:latin typeface="Arial" charset="0"/>
              </a:rPr>
              <a:pPr algn="r"/>
              <a:t>6</a:t>
            </a:fld>
            <a:endParaRPr lang="pt-BR" sz="1200">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11588" y="9364663"/>
            <a:ext cx="2914650" cy="493712"/>
          </a:xfrm>
          <a:prstGeom prst="rect">
            <a:avLst/>
          </a:prstGeom>
          <a:noFill/>
          <a:ln w="9525">
            <a:noFill/>
            <a:miter lim="800000"/>
            <a:headEnd/>
            <a:tailEnd/>
          </a:ln>
        </p:spPr>
        <p:txBody>
          <a:bodyPr anchor="b"/>
          <a:lstStyle/>
          <a:p>
            <a:pPr algn="r"/>
            <a:fld id="{6E5CE85C-B249-4135-972D-3654BD6F58A6}" type="slidenum">
              <a:rPr lang="pt-BR" sz="1200" b="0" i="0">
                <a:latin typeface="Arial" charset="0"/>
              </a:rPr>
              <a:pPr algn="r"/>
              <a:t>15</a:t>
            </a:fld>
            <a:endParaRPr lang="pt-BR" sz="1200" b="0" i="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11588" y="9364663"/>
            <a:ext cx="2914650" cy="493712"/>
          </a:xfrm>
          <a:prstGeom prst="rect">
            <a:avLst/>
          </a:prstGeom>
          <a:noFill/>
          <a:ln w="9525">
            <a:noFill/>
            <a:miter lim="800000"/>
            <a:headEnd/>
            <a:tailEnd/>
          </a:ln>
        </p:spPr>
        <p:txBody>
          <a:bodyPr anchor="b"/>
          <a:lstStyle/>
          <a:p>
            <a:pPr algn="r"/>
            <a:fld id="{3371CF2F-C1E6-48A0-AEAD-5797D5DFBE26}" type="slidenum">
              <a:rPr lang="pt-BR" sz="1200"/>
              <a:pPr algn="r"/>
              <a:t>16</a:t>
            </a:fld>
            <a:endParaRPr lang="pt-BR" sz="120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11588" y="9364663"/>
            <a:ext cx="2914650" cy="493712"/>
          </a:xfrm>
          <a:prstGeom prst="rect">
            <a:avLst/>
          </a:prstGeom>
          <a:noFill/>
          <a:ln w="9525">
            <a:noFill/>
            <a:miter lim="800000"/>
            <a:headEnd/>
            <a:tailEnd/>
          </a:ln>
        </p:spPr>
        <p:txBody>
          <a:bodyPr anchor="b"/>
          <a:lstStyle/>
          <a:p>
            <a:pPr algn="r"/>
            <a:fld id="{4CD815AB-8AF9-4CC0-84DD-51A79750E784}" type="slidenum">
              <a:rPr lang="pt-BR" sz="1200"/>
              <a:pPr algn="r"/>
              <a:t>17</a:t>
            </a:fld>
            <a:endParaRPr lang="pt-BR" sz="120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11588" y="9364663"/>
            <a:ext cx="2914650" cy="493712"/>
          </a:xfrm>
          <a:prstGeom prst="rect">
            <a:avLst/>
          </a:prstGeom>
          <a:noFill/>
          <a:ln w="9525">
            <a:noFill/>
            <a:miter lim="800000"/>
            <a:headEnd/>
            <a:tailEnd/>
          </a:ln>
        </p:spPr>
        <p:txBody>
          <a:bodyPr anchor="b"/>
          <a:lstStyle/>
          <a:p>
            <a:pPr algn="r"/>
            <a:fld id="{6AA7D48A-49D6-4D5E-9D66-BCB74D4ABC80}" type="slidenum">
              <a:rPr lang="pt-BR" sz="1200"/>
              <a:pPr algn="r"/>
              <a:t>18</a:t>
            </a:fld>
            <a:endParaRPr lang="pt-BR" sz="120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11588" y="9364663"/>
            <a:ext cx="2914650" cy="493712"/>
          </a:xfrm>
          <a:prstGeom prst="rect">
            <a:avLst/>
          </a:prstGeom>
          <a:noFill/>
          <a:ln w="9525">
            <a:noFill/>
            <a:miter lim="800000"/>
            <a:headEnd/>
            <a:tailEnd/>
          </a:ln>
        </p:spPr>
        <p:txBody>
          <a:bodyPr anchor="b"/>
          <a:lstStyle/>
          <a:p>
            <a:pPr algn="r"/>
            <a:fld id="{39CA1333-EF4F-48F5-A171-ADD841647F3E}" type="slidenum">
              <a:rPr lang="pt-BR" sz="1200"/>
              <a:pPr algn="r"/>
              <a:t>19</a:t>
            </a:fld>
            <a:endParaRPr lang="pt-BR" sz="120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11588" y="9364663"/>
            <a:ext cx="2914650" cy="493712"/>
          </a:xfrm>
          <a:prstGeom prst="rect">
            <a:avLst/>
          </a:prstGeom>
          <a:noFill/>
          <a:ln w="9525">
            <a:noFill/>
            <a:miter lim="800000"/>
            <a:headEnd/>
            <a:tailEnd/>
          </a:ln>
        </p:spPr>
        <p:txBody>
          <a:bodyPr anchor="b"/>
          <a:lstStyle/>
          <a:p>
            <a:pPr algn="r">
              <a:defRPr/>
            </a:pPr>
            <a:fld id="{C9DA9D20-23F8-48C7-B53A-4AB3E968E48B}" type="slidenum">
              <a:rPr lang="pt-BR" sz="1200">
                <a:effectLst>
                  <a:outerShdw blurRad="38100" dist="38100" dir="2700000" algn="tl">
                    <a:srgbClr val="000000">
                      <a:alpha val="43137"/>
                    </a:srgbClr>
                  </a:outerShdw>
                </a:effectLst>
              </a:rPr>
              <a:pPr algn="r">
                <a:defRPr/>
              </a:pPr>
              <a:t>20</a:t>
            </a:fld>
            <a:endParaRPr lang="pt-BR" sz="1200">
              <a:effectLst>
                <a:outerShdw blurRad="38100" dist="38100" dir="2700000" algn="tl">
                  <a:srgbClr val="000000">
                    <a:alpha val="43137"/>
                  </a:srgbClr>
                </a:outerShdw>
              </a:effectLst>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11588" y="9364663"/>
            <a:ext cx="2914650" cy="493712"/>
          </a:xfrm>
          <a:prstGeom prst="rect">
            <a:avLst/>
          </a:prstGeom>
          <a:noFill/>
          <a:ln w="9525">
            <a:noFill/>
            <a:miter lim="800000"/>
            <a:headEnd/>
            <a:tailEnd/>
          </a:ln>
        </p:spPr>
        <p:txBody>
          <a:bodyPr anchor="b"/>
          <a:lstStyle/>
          <a:p>
            <a:pPr algn="r"/>
            <a:fld id="{FB19C414-291B-4EED-BA07-04D1575B2567}" type="slidenum">
              <a:rPr lang="pt-BR" sz="1200"/>
              <a:pPr algn="r"/>
              <a:t>21</a:t>
            </a:fld>
            <a:endParaRPr lang="pt-BR" sz="120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11588" y="9364663"/>
            <a:ext cx="2914650" cy="493712"/>
          </a:xfrm>
          <a:prstGeom prst="rect">
            <a:avLst/>
          </a:prstGeom>
          <a:noFill/>
          <a:ln w="9525">
            <a:noFill/>
            <a:miter lim="800000"/>
            <a:headEnd/>
            <a:tailEnd/>
          </a:ln>
        </p:spPr>
        <p:txBody>
          <a:bodyPr anchor="b"/>
          <a:lstStyle/>
          <a:p>
            <a:pPr algn="r">
              <a:defRPr/>
            </a:pPr>
            <a:fld id="{C9DA9D20-23F8-48C7-B53A-4AB3E968E48B}" type="slidenum">
              <a:rPr lang="pt-BR" sz="1200">
                <a:effectLst>
                  <a:outerShdw blurRad="38100" dist="38100" dir="2700000" algn="tl">
                    <a:srgbClr val="000000">
                      <a:alpha val="43137"/>
                    </a:srgbClr>
                  </a:outerShdw>
                </a:effectLst>
              </a:rPr>
              <a:pPr algn="r">
                <a:defRPr/>
              </a:pPr>
              <a:t>23</a:t>
            </a:fld>
            <a:endParaRPr lang="pt-BR" sz="1200">
              <a:effectLst>
                <a:outerShdw blurRad="38100" dist="38100" dir="2700000" algn="tl">
                  <a:srgbClr val="000000">
                    <a:alpha val="43137"/>
                  </a:srgbClr>
                </a:outerShdw>
              </a:effectLst>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11588" y="9364663"/>
            <a:ext cx="2914650" cy="493712"/>
          </a:xfrm>
          <a:prstGeom prst="rect">
            <a:avLst/>
          </a:prstGeom>
          <a:noFill/>
          <a:ln w="9525">
            <a:noFill/>
            <a:miter lim="800000"/>
            <a:headEnd/>
            <a:tailEnd/>
          </a:ln>
        </p:spPr>
        <p:txBody>
          <a:bodyPr anchor="b"/>
          <a:lstStyle/>
          <a:p>
            <a:pPr algn="r"/>
            <a:fld id="{F337EBED-2DC9-4EA0-BD32-1610D41E1795}" type="slidenum">
              <a:rPr lang="pt-BR" sz="1200"/>
              <a:pPr algn="r"/>
              <a:t>33</a:t>
            </a:fld>
            <a:endParaRPr lang="pt-BR" sz="120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11588" y="9364663"/>
            <a:ext cx="2914650" cy="493712"/>
          </a:xfrm>
          <a:prstGeom prst="rect">
            <a:avLst/>
          </a:prstGeom>
          <a:noFill/>
          <a:ln w="9525">
            <a:noFill/>
            <a:miter lim="800000"/>
            <a:headEnd/>
            <a:tailEnd/>
          </a:ln>
        </p:spPr>
        <p:txBody>
          <a:bodyPr lIns="94110" tIns="47055" rIns="94110" bIns="47055" anchor="b"/>
          <a:lstStyle/>
          <a:p>
            <a:pPr algn="r"/>
            <a:fld id="{91F442EB-8431-409D-973F-8969161437AD}" type="slidenum">
              <a:rPr lang="pt-BR" sz="1200">
                <a:latin typeface="Arial" charset="0"/>
              </a:rPr>
              <a:pPr algn="r"/>
              <a:t>7</a:t>
            </a:fld>
            <a:endParaRPr lang="pt-BR" sz="120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11588" y="9364663"/>
            <a:ext cx="2914650" cy="493712"/>
          </a:xfrm>
          <a:prstGeom prst="rect">
            <a:avLst/>
          </a:prstGeom>
          <a:noFill/>
          <a:ln w="9525">
            <a:noFill/>
            <a:miter lim="800000"/>
            <a:headEnd/>
            <a:tailEnd/>
          </a:ln>
        </p:spPr>
        <p:txBody>
          <a:bodyPr lIns="94110" tIns="47055" rIns="94110" bIns="47055" anchor="b"/>
          <a:lstStyle/>
          <a:p>
            <a:pPr algn="r"/>
            <a:fld id="{A851B829-6FB4-4192-AE2F-5E182AC9EACE}" type="slidenum">
              <a:rPr lang="pt-BR" sz="1200">
                <a:latin typeface="Arial" charset="0"/>
              </a:rPr>
              <a:pPr algn="r"/>
              <a:t>8</a:t>
            </a:fld>
            <a:endParaRPr lang="pt-BR" sz="120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11588" y="9364663"/>
            <a:ext cx="2914650" cy="493712"/>
          </a:xfrm>
          <a:prstGeom prst="rect">
            <a:avLst/>
          </a:prstGeom>
          <a:noFill/>
          <a:ln w="9525">
            <a:noFill/>
            <a:miter lim="800000"/>
            <a:headEnd/>
            <a:tailEnd/>
          </a:ln>
        </p:spPr>
        <p:txBody>
          <a:bodyPr anchor="b"/>
          <a:lstStyle/>
          <a:p>
            <a:pPr algn="r"/>
            <a:fld id="{6ABA9AFB-D07A-40B2-A891-CA3B9EB001B2}" type="slidenum">
              <a:rPr lang="pt-BR" sz="1200" b="0" i="0">
                <a:latin typeface="Arial" charset="0"/>
              </a:rPr>
              <a:pPr algn="r"/>
              <a:t>9</a:t>
            </a:fld>
            <a:endParaRPr lang="pt-BR" sz="1200" b="0" i="0">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11588" y="9364663"/>
            <a:ext cx="2914650" cy="493712"/>
          </a:xfrm>
          <a:prstGeom prst="rect">
            <a:avLst/>
          </a:prstGeom>
          <a:noFill/>
          <a:ln w="9525">
            <a:noFill/>
            <a:miter lim="800000"/>
            <a:headEnd/>
            <a:tailEnd/>
          </a:ln>
        </p:spPr>
        <p:txBody>
          <a:bodyPr anchor="b"/>
          <a:lstStyle/>
          <a:p>
            <a:pPr algn="r"/>
            <a:fld id="{6BBCB162-C915-446D-BD84-EFD8611DF4D5}" type="slidenum">
              <a:rPr lang="pt-BR" sz="1200" b="0" i="0">
                <a:latin typeface="Arial" charset="0"/>
              </a:rPr>
              <a:pPr algn="r"/>
              <a:t>10</a:t>
            </a:fld>
            <a:endParaRPr lang="pt-BR" sz="1200" b="0" i="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11588" y="9364663"/>
            <a:ext cx="2914650" cy="493712"/>
          </a:xfrm>
          <a:prstGeom prst="rect">
            <a:avLst/>
          </a:prstGeom>
          <a:noFill/>
          <a:ln w="9525">
            <a:noFill/>
            <a:miter lim="800000"/>
            <a:headEnd/>
            <a:tailEnd/>
          </a:ln>
        </p:spPr>
        <p:txBody>
          <a:bodyPr anchor="b"/>
          <a:lstStyle/>
          <a:p>
            <a:pPr algn="r">
              <a:defRPr/>
            </a:pPr>
            <a:fld id="{ABACC7EC-4A7B-48A1-8829-1C2F41D47591}" type="slidenum">
              <a:rPr lang="pt-BR" sz="1200" b="0" i="0">
                <a:effectLst>
                  <a:outerShdw blurRad="38100" dist="38100" dir="2700000" algn="tl">
                    <a:srgbClr val="000000">
                      <a:alpha val="43137"/>
                    </a:srgbClr>
                  </a:outerShdw>
                </a:effectLst>
                <a:latin typeface="Arial" charset="0"/>
                <a:cs typeface="+mn-cs"/>
              </a:rPr>
              <a:pPr algn="r">
                <a:defRPr/>
              </a:pPr>
              <a:t>11</a:t>
            </a:fld>
            <a:endParaRPr lang="pt-BR" sz="1200" b="0" i="0">
              <a:effectLst>
                <a:outerShdw blurRad="38100" dist="38100" dir="2700000" algn="tl">
                  <a:srgbClr val="000000">
                    <a:alpha val="43137"/>
                  </a:srgbClr>
                </a:outerShdw>
              </a:effectLst>
              <a:latin typeface="Arial" charset="0"/>
              <a:cs typeface="+mn-c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11588" y="9364663"/>
            <a:ext cx="2914650" cy="493712"/>
          </a:xfrm>
          <a:prstGeom prst="rect">
            <a:avLst/>
          </a:prstGeom>
          <a:noFill/>
          <a:ln w="9525">
            <a:noFill/>
            <a:miter lim="800000"/>
            <a:headEnd/>
            <a:tailEnd/>
          </a:ln>
        </p:spPr>
        <p:txBody>
          <a:bodyPr anchor="b"/>
          <a:lstStyle/>
          <a:p>
            <a:pPr algn="r">
              <a:defRPr/>
            </a:pPr>
            <a:fld id="{C0EA17DE-0F07-475A-B684-C28333C196A2}" type="slidenum">
              <a:rPr lang="pt-BR" sz="1200" b="0" i="0">
                <a:effectLst>
                  <a:outerShdw blurRad="38100" dist="38100" dir="2700000" algn="tl">
                    <a:srgbClr val="000000">
                      <a:alpha val="43137"/>
                    </a:srgbClr>
                  </a:outerShdw>
                </a:effectLst>
                <a:latin typeface="Arial" charset="0"/>
                <a:cs typeface="+mn-cs"/>
              </a:rPr>
              <a:pPr algn="r">
                <a:defRPr/>
              </a:pPr>
              <a:t>12</a:t>
            </a:fld>
            <a:endParaRPr lang="pt-BR" sz="1200" b="0" i="0">
              <a:effectLst>
                <a:outerShdw blurRad="38100" dist="38100" dir="2700000" algn="tl">
                  <a:srgbClr val="000000">
                    <a:alpha val="43137"/>
                  </a:srgbClr>
                </a:outerShdw>
              </a:effectLst>
              <a:latin typeface="Arial" charset="0"/>
              <a:cs typeface="+mn-c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11588" y="9364663"/>
            <a:ext cx="2914650" cy="493712"/>
          </a:xfrm>
          <a:prstGeom prst="rect">
            <a:avLst/>
          </a:prstGeom>
          <a:noFill/>
          <a:ln w="9525">
            <a:noFill/>
            <a:miter lim="800000"/>
            <a:headEnd/>
            <a:tailEnd/>
          </a:ln>
        </p:spPr>
        <p:txBody>
          <a:bodyPr anchor="b"/>
          <a:lstStyle/>
          <a:p>
            <a:pPr algn="r">
              <a:defRPr/>
            </a:pPr>
            <a:fld id="{0B7BCC49-FBCE-4DB7-BD25-6D0AFE3136B3}" type="slidenum">
              <a:rPr lang="pt-BR" sz="1200" b="0" i="0">
                <a:effectLst>
                  <a:outerShdw blurRad="38100" dist="38100" dir="2700000" algn="tl">
                    <a:srgbClr val="000000">
                      <a:alpha val="43137"/>
                    </a:srgbClr>
                  </a:outerShdw>
                </a:effectLst>
                <a:latin typeface="Arial" charset="0"/>
                <a:cs typeface="+mn-cs"/>
              </a:rPr>
              <a:pPr algn="r">
                <a:defRPr/>
              </a:pPr>
              <a:t>13</a:t>
            </a:fld>
            <a:endParaRPr lang="pt-BR" sz="1200" b="0" i="0">
              <a:effectLst>
                <a:outerShdw blurRad="38100" dist="38100" dir="2700000" algn="tl">
                  <a:srgbClr val="000000">
                    <a:alpha val="43137"/>
                  </a:srgbClr>
                </a:outerShdw>
              </a:effectLst>
              <a:latin typeface="Arial" charset="0"/>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11588" y="9364663"/>
            <a:ext cx="2914650" cy="493712"/>
          </a:xfrm>
          <a:prstGeom prst="rect">
            <a:avLst/>
          </a:prstGeom>
          <a:noFill/>
          <a:ln w="9525">
            <a:noFill/>
            <a:miter lim="800000"/>
            <a:headEnd/>
            <a:tailEnd/>
          </a:ln>
        </p:spPr>
        <p:txBody>
          <a:bodyPr anchor="b"/>
          <a:lstStyle/>
          <a:p>
            <a:pPr algn="r"/>
            <a:fld id="{98B93399-F1BB-46ED-B182-80300D95A7A9}" type="slidenum">
              <a:rPr lang="pt-BR" sz="1200" b="0" i="0">
                <a:latin typeface="Arial" charset="0"/>
              </a:rPr>
              <a:pPr algn="r"/>
              <a:t>14</a:t>
            </a:fld>
            <a:endParaRPr lang="pt-BR" sz="1200" b="0" i="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91661765-0CD9-4231-B433-EF0715CEE105}" type="datetimeFigureOut">
              <a:rPr lang="pt-BR"/>
              <a:pPr>
                <a:defRPr/>
              </a:pPr>
              <a:t>19/11/2013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BB70AC5-3556-44AA-9C91-938268A3C08F}"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3A660FA5-E8F3-4BBE-A2E7-440D4B631153}" type="datetimeFigureOut">
              <a:rPr lang="pt-BR"/>
              <a:pPr>
                <a:defRPr/>
              </a:pPr>
              <a:t>19/11/2013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9AD79C0-2D20-4541-A980-1D0D203F09F7}"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3D4B7141-1B43-4170-93CF-60944009CE37}" type="datetimeFigureOut">
              <a:rPr lang="pt-BR"/>
              <a:pPr>
                <a:defRPr/>
              </a:pPr>
              <a:t>19/11/2013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66BCC116-F5AE-4D82-A563-4B900DFB5820}"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A0AB7A56-ECCD-407C-83C7-33DF627AAEBA}" type="datetimeFigureOut">
              <a:rPr lang="pt-BR"/>
              <a:pPr>
                <a:defRPr/>
              </a:pPr>
              <a:t>19/11/2013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D1663D2-A7C1-4959-9096-C20B2F332C9E}"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0C8EEF28-00CB-45A3-AE4A-B53EC5DB5F9F}" type="datetimeFigureOut">
              <a:rPr lang="pt-BR"/>
              <a:pPr>
                <a:defRPr/>
              </a:pPr>
              <a:t>19/11/2013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E7718CBF-9464-42D0-8E41-AD9C1F452857}"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A83DF911-1A51-484E-87C4-C08B0A61FD37}" type="datetimeFigureOut">
              <a:rPr lang="pt-BR"/>
              <a:pPr>
                <a:defRPr/>
              </a:pPr>
              <a:t>19/11/2013</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027A6B04-8524-4D03-8495-A233F9CACB17}"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44B617C2-A422-47CA-9189-7E5A0133F7C2}" type="datetimeFigureOut">
              <a:rPr lang="pt-BR"/>
              <a:pPr>
                <a:defRPr/>
              </a:pPr>
              <a:t>19/11/2013</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2F65A29C-E7D2-409E-9585-DB20DE325790}"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F9E1C35A-7A31-498F-A68D-E16808A9FF3D}" type="datetimeFigureOut">
              <a:rPr lang="pt-BR"/>
              <a:pPr>
                <a:defRPr/>
              </a:pPr>
              <a:t>19/11/2013</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37EF9B27-EF1D-48C7-A617-C33B2DC34895}"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0DE01BBD-0E5F-4B82-8DFF-20B31F27862D}" type="datetimeFigureOut">
              <a:rPr lang="pt-BR"/>
              <a:pPr>
                <a:defRPr/>
              </a:pPr>
              <a:t>19/11/2013</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574AE4E5-BF3C-4FEA-9D00-D26880057E61}"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E0ED05CD-5579-4669-A377-365D72D6E278}" type="datetimeFigureOut">
              <a:rPr lang="pt-BR"/>
              <a:pPr>
                <a:defRPr/>
              </a:pPr>
              <a:t>19/11/2013</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19F53312-2BFA-49DD-9F58-C59E02C99FDD}"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71C17509-C4F5-44F1-90B5-250854340AB9}" type="datetimeFigureOut">
              <a:rPr lang="pt-BR"/>
              <a:pPr>
                <a:defRPr/>
              </a:pPr>
              <a:t>19/11/2013</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1197E470-6DD5-499D-813D-75B4066944AF}"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6000"/>
          </a:stretch>
        </a:blip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E8C7045-6824-4451-BCC4-106D1AA61B1A}" type="datetimeFigureOut">
              <a:rPr lang="pt-BR"/>
              <a:pPr>
                <a:defRPr/>
              </a:pPr>
              <a:t>19/11/2013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9317E9-D884-4A49-899C-58B257A9E1F0}"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pt.wikipedia.org/wiki/Imagem:Coat_of_arms_of_Brazil.svg"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pt.wikipedia.org/wiki/Imagem:Coat_of_arms_of_Brazil.svg"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pt.wikipedia.org/wiki/Imagem:Coat_of_arms_of_Brazil.svg"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pt.wikipedia.org/wiki/Imagem:Coat_of_arms_of_Brazil.svg" TargetMode="Externa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pt.wikipedia.org/wiki/Imagem:Coat_of_arms_of_Brazil.svg"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71688" y="571500"/>
            <a:ext cx="6858000" cy="1705372"/>
          </a:xfrm>
        </p:spPr>
        <p:txBody>
          <a:bodyPr rtlCol="0">
            <a:normAutofit fontScale="90000"/>
          </a:bodyPr>
          <a:lstStyle/>
          <a:p>
            <a:pPr eaLnBrk="1" fontAlgn="auto" hangingPunct="1">
              <a:spcAft>
                <a:spcPts val="0"/>
              </a:spcAft>
              <a:defRPr/>
            </a:pPr>
            <a:r>
              <a:rPr lang="pt-BR" b="1" dirty="0" smtClean="0">
                <a:solidFill>
                  <a:srgbClr val="FFFF00"/>
                </a:solidFill>
                <a:effectLst>
                  <a:outerShdw blurRad="38100" dist="38100" dir="2700000" algn="tl">
                    <a:srgbClr val="000000">
                      <a:alpha val="43137"/>
                    </a:srgbClr>
                  </a:outerShdw>
                </a:effectLst>
              </a:rPr>
              <a:t>13º ENEME</a:t>
            </a:r>
            <a:br>
              <a:rPr lang="pt-BR" b="1" dirty="0" smtClean="0">
                <a:solidFill>
                  <a:srgbClr val="FFFF00"/>
                </a:solidFill>
                <a:effectLst>
                  <a:outerShdw blurRad="38100" dist="38100" dir="2700000" algn="tl">
                    <a:srgbClr val="000000">
                      <a:alpha val="43137"/>
                    </a:srgbClr>
                  </a:outerShdw>
                </a:effectLst>
              </a:rPr>
            </a:br>
            <a:r>
              <a:rPr lang="pt-BR" sz="3600" b="1" dirty="0" smtClean="0">
                <a:solidFill>
                  <a:srgbClr val="FFFF00"/>
                </a:solidFill>
                <a:effectLst>
                  <a:outerShdw blurRad="38100" dist="38100" dir="2700000" algn="tl">
                    <a:srgbClr val="000000">
                      <a:alpha val="43137"/>
                    </a:srgbClr>
                  </a:outerShdw>
                </a:effectLst>
              </a:rPr>
              <a:t>Encontro Nacional de Entidades de Oficiais Militares Estaduais</a:t>
            </a:r>
            <a:endParaRPr lang="pt-BR" b="1" dirty="0">
              <a:solidFill>
                <a:schemeClr val="bg1"/>
              </a:solidFill>
              <a:effectLst>
                <a:outerShdw blurRad="38100" dist="38100" dir="2700000" algn="tl">
                  <a:srgbClr val="000000">
                    <a:alpha val="43137"/>
                  </a:srgbClr>
                </a:outerShdw>
              </a:effectLst>
            </a:endParaRPr>
          </a:p>
        </p:txBody>
      </p:sp>
      <p:sp>
        <p:nvSpPr>
          <p:cNvPr id="5" name="CaixaDeTexto 4"/>
          <p:cNvSpPr txBox="1"/>
          <p:nvPr/>
        </p:nvSpPr>
        <p:spPr>
          <a:xfrm>
            <a:off x="857250" y="4484688"/>
            <a:ext cx="7358063" cy="830262"/>
          </a:xfrm>
          <a:prstGeom prst="rect">
            <a:avLst/>
          </a:prstGeom>
          <a:noFill/>
        </p:spPr>
        <p:txBody>
          <a:bodyPr>
            <a:spAutoFit/>
          </a:bodyPr>
          <a:lstStyle/>
          <a:p>
            <a:pPr algn="ctr" fontAlgn="auto">
              <a:spcBef>
                <a:spcPts val="0"/>
              </a:spcBef>
              <a:spcAft>
                <a:spcPts val="0"/>
              </a:spcAft>
              <a:defRPr/>
            </a:pPr>
            <a:r>
              <a:rPr lang="pt-BR" sz="2800" b="1" dirty="0">
                <a:solidFill>
                  <a:schemeClr val="bg1"/>
                </a:solidFill>
                <a:effectLst>
                  <a:outerShdw blurRad="38100" dist="38100" dir="2700000" algn="tl">
                    <a:srgbClr val="000000">
                      <a:alpha val="43137"/>
                    </a:srgbClr>
                  </a:outerShdw>
                </a:effectLst>
                <a:latin typeface="+mn-lt"/>
              </a:rPr>
              <a:t>Juiz </a:t>
            </a:r>
            <a:r>
              <a:rPr lang="pt-BR" sz="2800" b="1" dirty="0" err="1">
                <a:solidFill>
                  <a:schemeClr val="bg1"/>
                </a:solidFill>
                <a:effectLst>
                  <a:outerShdw blurRad="38100" dist="38100" dir="2700000" algn="tl">
                    <a:srgbClr val="000000">
                      <a:alpha val="43137"/>
                    </a:srgbClr>
                  </a:outerShdw>
                </a:effectLst>
                <a:latin typeface="+mn-lt"/>
              </a:rPr>
              <a:t>Cel</a:t>
            </a:r>
            <a:r>
              <a:rPr lang="pt-BR" sz="2800" b="1" dirty="0">
                <a:solidFill>
                  <a:schemeClr val="bg1"/>
                </a:solidFill>
                <a:effectLst>
                  <a:outerShdw blurRad="38100" dist="38100" dir="2700000" algn="tl">
                    <a:srgbClr val="000000">
                      <a:alpha val="43137"/>
                    </a:srgbClr>
                  </a:outerShdw>
                </a:effectLst>
                <a:latin typeface="+mn-lt"/>
              </a:rPr>
              <a:t> PM </a:t>
            </a:r>
            <a:r>
              <a:rPr lang="pt-BR" sz="2800" b="1" dirty="0" err="1">
                <a:solidFill>
                  <a:schemeClr val="bg1"/>
                </a:solidFill>
                <a:effectLst>
                  <a:outerShdw blurRad="38100" dist="38100" dir="2700000" algn="tl">
                    <a:srgbClr val="000000">
                      <a:alpha val="43137"/>
                    </a:srgbClr>
                  </a:outerShdw>
                </a:effectLst>
                <a:latin typeface="+mn-lt"/>
              </a:rPr>
              <a:t>Rúbio</a:t>
            </a:r>
            <a:r>
              <a:rPr lang="pt-BR" sz="2800" b="1" dirty="0">
                <a:solidFill>
                  <a:schemeClr val="bg1"/>
                </a:solidFill>
                <a:effectLst>
                  <a:outerShdw blurRad="38100" dist="38100" dir="2700000" algn="tl">
                    <a:srgbClr val="000000">
                      <a:alpha val="43137"/>
                    </a:srgbClr>
                  </a:outerShdw>
                </a:effectLst>
                <a:latin typeface="+mn-lt"/>
              </a:rPr>
              <a:t> Paulino Coelho</a:t>
            </a:r>
          </a:p>
          <a:p>
            <a:pPr algn="ctr" fontAlgn="auto">
              <a:spcBef>
                <a:spcPts val="0"/>
              </a:spcBef>
              <a:spcAft>
                <a:spcPts val="0"/>
              </a:spcAft>
              <a:defRPr/>
            </a:pPr>
            <a:r>
              <a:rPr lang="pt-BR" sz="2000" b="1" dirty="0">
                <a:solidFill>
                  <a:schemeClr val="bg1"/>
                </a:solidFill>
                <a:effectLst>
                  <a:outerShdw blurRad="38100" dist="38100" dir="2700000" algn="tl">
                    <a:srgbClr val="000000">
                      <a:alpha val="43137"/>
                    </a:srgbClr>
                  </a:outerShdw>
                </a:effectLst>
                <a:latin typeface="+mn-lt"/>
              </a:rPr>
              <a:t>Tribunal de Justiça Militar de Minas Gerais</a:t>
            </a:r>
          </a:p>
        </p:txBody>
      </p:sp>
      <p:sp>
        <p:nvSpPr>
          <p:cNvPr id="7" name="Subtítulo 2"/>
          <p:cNvSpPr txBox="1">
            <a:spLocks/>
          </p:cNvSpPr>
          <p:nvPr/>
        </p:nvSpPr>
        <p:spPr>
          <a:xfrm>
            <a:off x="285750" y="3068959"/>
            <a:ext cx="8501063" cy="788665"/>
          </a:xfrm>
          <a:prstGeom prst="rect">
            <a:avLst/>
          </a:prstGeom>
        </p:spPr>
        <p:txBody>
          <a:bodyPr/>
          <a:lstStyle/>
          <a:p>
            <a:pPr algn="ctr" fontAlgn="auto">
              <a:spcBef>
                <a:spcPct val="20000"/>
              </a:spcBef>
              <a:spcAft>
                <a:spcPts val="0"/>
              </a:spcAft>
              <a:buFont typeface="Arial" pitchFamily="34" charset="0"/>
              <a:buNone/>
              <a:defRPr/>
            </a:pPr>
            <a:r>
              <a:rPr lang="pt-BR" sz="3200" b="1" dirty="0" smtClean="0">
                <a:solidFill>
                  <a:srgbClr val="FF0000"/>
                </a:solidFill>
                <a:effectLst>
                  <a:outerShdw blurRad="38100" dist="38100" dir="2700000" algn="tl">
                    <a:srgbClr val="000000">
                      <a:alpha val="43137"/>
                    </a:srgbClr>
                  </a:outerShdw>
                </a:effectLst>
                <a:latin typeface="+mn-lt"/>
              </a:rPr>
              <a:t>A Justiça Militar e a Vitaliciedade dos Oficiais</a:t>
            </a:r>
            <a:endParaRPr lang="pt-BR" sz="3200" b="1" dirty="0">
              <a:solidFill>
                <a:srgbClr val="FF0000"/>
              </a:solidFill>
              <a:effectLst>
                <a:outerShdw blurRad="38100" dist="38100" dir="2700000" algn="tl">
                  <a:srgbClr val="000000">
                    <a:alpha val="43137"/>
                  </a:srgbClr>
                </a:outerShdw>
              </a:effectLst>
              <a:latin typeface="+mn-lt"/>
            </a:endParaRPr>
          </a:p>
          <a:p>
            <a:pPr algn="ctr" fontAlgn="auto">
              <a:spcBef>
                <a:spcPct val="20000"/>
              </a:spcBef>
              <a:spcAft>
                <a:spcPts val="0"/>
              </a:spcAft>
              <a:buFont typeface="Arial" pitchFamily="34" charset="0"/>
              <a:buNone/>
              <a:defRPr/>
            </a:pPr>
            <a:endParaRPr lang="pt-BR" sz="3200" b="1" dirty="0">
              <a:solidFill>
                <a:srgbClr val="FF0000"/>
              </a:solidFill>
              <a:effectLst>
                <a:outerShdw blurRad="38100" dist="38100" dir="2700000" algn="tl">
                  <a:srgbClr val="000000">
                    <a:alpha val="43137"/>
                  </a:srgbClr>
                </a:outerShdw>
              </a:effectLst>
              <a:latin typeface="+mn-lt"/>
            </a:endParaRPr>
          </a:p>
        </p:txBody>
      </p:sp>
      <p:sp>
        <p:nvSpPr>
          <p:cNvPr id="2053" name="CaixaDeTexto 7"/>
          <p:cNvSpPr txBox="1">
            <a:spLocks noChangeArrowheads="1"/>
          </p:cNvSpPr>
          <p:nvPr/>
        </p:nvSpPr>
        <p:spPr bwMode="auto">
          <a:xfrm>
            <a:off x="1273920" y="5823585"/>
            <a:ext cx="6553298" cy="830997"/>
          </a:xfrm>
          <a:prstGeom prst="rect">
            <a:avLst/>
          </a:prstGeom>
          <a:noFill/>
          <a:ln w="9525">
            <a:noFill/>
            <a:miter lim="800000"/>
            <a:headEnd/>
            <a:tailEnd/>
          </a:ln>
        </p:spPr>
        <p:txBody>
          <a:bodyPr wrap="square">
            <a:spAutoFit/>
          </a:bodyPr>
          <a:lstStyle/>
          <a:p>
            <a:pPr algn="ctr"/>
            <a:r>
              <a:rPr lang="pt-BR" sz="2400" b="1" dirty="0" smtClean="0">
                <a:solidFill>
                  <a:schemeClr val="bg1"/>
                </a:solidFill>
              </a:rPr>
              <a:t>Belo Horizonte</a:t>
            </a:r>
            <a:endParaRPr lang="pt-BR" sz="2400" b="1" dirty="0">
              <a:solidFill>
                <a:schemeClr val="bg1"/>
              </a:solidFill>
            </a:endParaRPr>
          </a:p>
          <a:p>
            <a:pPr algn="ctr"/>
            <a:r>
              <a:rPr lang="pt-BR" sz="2400" b="1" dirty="0" smtClean="0">
                <a:solidFill>
                  <a:schemeClr val="bg1"/>
                </a:solidFill>
              </a:rPr>
              <a:t>21 de Novembro </a:t>
            </a:r>
            <a:r>
              <a:rPr lang="pt-BR" sz="2400" b="1" dirty="0">
                <a:solidFill>
                  <a:schemeClr val="bg1"/>
                </a:solidFill>
              </a:rPr>
              <a:t>de </a:t>
            </a:r>
            <a:r>
              <a:rPr lang="pt-BR" sz="2400" b="1" dirty="0" smtClean="0">
                <a:solidFill>
                  <a:schemeClr val="bg1"/>
                </a:solidFill>
              </a:rPr>
              <a:t>2013 </a:t>
            </a:r>
            <a:r>
              <a:rPr lang="pt-BR" sz="2400" b="1" dirty="0">
                <a:solidFill>
                  <a:schemeClr val="bg1"/>
                </a:solidFill>
              </a:rPr>
              <a:t>– </a:t>
            </a:r>
            <a:r>
              <a:rPr lang="pt-BR" sz="2400" b="1" dirty="0" smtClean="0">
                <a:solidFill>
                  <a:schemeClr val="bg1"/>
                </a:solidFill>
              </a:rPr>
              <a:t>Quinta-feira</a:t>
            </a:r>
            <a:endParaRPr lang="pt-BR" sz="2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5"/>
          <p:cNvSpPr txBox="1">
            <a:spLocks noGrp="1"/>
          </p:cNvSpPr>
          <p:nvPr/>
        </p:nvSpPr>
        <p:spPr bwMode="auto">
          <a:xfrm>
            <a:off x="6553200" y="6243638"/>
            <a:ext cx="2133600" cy="457200"/>
          </a:xfrm>
          <a:prstGeom prst="rect">
            <a:avLst/>
          </a:prstGeom>
          <a:noFill/>
          <a:ln>
            <a:miter lim="800000"/>
            <a:headEnd/>
            <a:tailEnd/>
          </a:ln>
        </p:spPr>
        <p:txBody>
          <a:bodyPr/>
          <a:lstStyle/>
          <a:p>
            <a:pPr algn="r">
              <a:defRPr/>
            </a:pPr>
            <a:endParaRPr lang="pt-BR" sz="1000" b="0" i="0" dirty="0">
              <a:effectLst>
                <a:outerShdw blurRad="38100" dist="38100" dir="2700000" algn="tl">
                  <a:srgbClr val="000000"/>
                </a:outerShdw>
              </a:effectLst>
              <a:latin typeface="Verdana" pitchFamily="34" charset="0"/>
              <a:cs typeface="+mn-cs"/>
            </a:endParaRPr>
          </a:p>
        </p:txBody>
      </p:sp>
      <p:pic>
        <p:nvPicPr>
          <p:cNvPr id="10243" name="Picture 3" descr="Pilares"/>
          <p:cNvPicPr>
            <a:picLocks noChangeAspect="1" noChangeArrowheads="1"/>
          </p:cNvPicPr>
          <p:nvPr/>
        </p:nvPicPr>
        <p:blipFill>
          <a:blip r:embed="rId3" cstate="print"/>
          <a:srcRect/>
          <a:stretch>
            <a:fillRect/>
          </a:stretch>
        </p:blipFill>
        <p:spPr bwMode="auto">
          <a:xfrm>
            <a:off x="79375" y="71438"/>
            <a:ext cx="8964613" cy="6713537"/>
          </a:xfrm>
          <a:prstGeom prst="rect">
            <a:avLst/>
          </a:prstGeom>
          <a:noFill/>
          <a:ln w="76200" cmpd="tri">
            <a:solidFill>
              <a:srgbClr val="000000"/>
            </a:solidFill>
            <a:miter lim="800000"/>
            <a:headEnd/>
            <a:tailEnd/>
          </a:ln>
        </p:spPr>
      </p:pic>
      <p:sp>
        <p:nvSpPr>
          <p:cNvPr id="10244" name="Rectangle 5"/>
          <p:cNvSpPr>
            <a:spLocks noChangeArrowheads="1"/>
          </p:cNvSpPr>
          <p:nvPr/>
        </p:nvSpPr>
        <p:spPr bwMode="auto">
          <a:xfrm>
            <a:off x="2114550" y="476250"/>
            <a:ext cx="6778625" cy="2592388"/>
          </a:xfrm>
          <a:prstGeom prst="rect">
            <a:avLst/>
          </a:prstGeom>
          <a:noFill/>
          <a:ln w="9525">
            <a:noFill/>
            <a:miter lim="800000"/>
            <a:headEnd/>
            <a:tailEnd/>
          </a:ln>
        </p:spPr>
        <p:txBody>
          <a:bodyPr/>
          <a:lstStyle/>
          <a:p>
            <a:pPr marL="342900" indent="-342900" algn="ctr" eaLnBrk="0" hangingPunct="0">
              <a:lnSpc>
                <a:spcPct val="90000"/>
              </a:lnSpc>
              <a:spcBef>
                <a:spcPct val="20000"/>
              </a:spcBef>
              <a:buClr>
                <a:schemeClr val="hlink"/>
              </a:buClr>
              <a:buSzPct val="60000"/>
              <a:buFont typeface="Wingdings" pitchFamily="2" charset="2"/>
              <a:buNone/>
            </a:pPr>
            <a:endParaRPr lang="pt-BR" i="0">
              <a:solidFill>
                <a:srgbClr val="111111"/>
              </a:solidFill>
              <a:latin typeface="Verdana" pitchFamily="34" charset="0"/>
            </a:endParaRPr>
          </a:p>
        </p:txBody>
      </p:sp>
      <p:sp>
        <p:nvSpPr>
          <p:cNvPr id="29699" name="Rectangle 3"/>
          <p:cNvSpPr>
            <a:spLocks noChangeArrowheads="1"/>
          </p:cNvSpPr>
          <p:nvPr/>
        </p:nvSpPr>
        <p:spPr bwMode="auto">
          <a:xfrm>
            <a:off x="3248025" y="476250"/>
            <a:ext cx="5500688" cy="1655763"/>
          </a:xfrm>
          <a:prstGeom prst="rect">
            <a:avLst/>
          </a:prstGeom>
          <a:noFill/>
          <a:ln w="9525">
            <a:noFill/>
            <a:miter lim="800000"/>
            <a:headEnd/>
            <a:tailEnd/>
          </a:ln>
        </p:spPr>
        <p:txBody>
          <a:bodyPr/>
          <a:lstStyle/>
          <a:p>
            <a:pPr marL="342900" indent="-342900" algn="ctr" eaLnBrk="0" hangingPunct="0">
              <a:lnSpc>
                <a:spcPct val="90000"/>
              </a:lnSpc>
              <a:spcBef>
                <a:spcPct val="20000"/>
              </a:spcBef>
              <a:buClr>
                <a:schemeClr val="hlink"/>
              </a:buClr>
              <a:buSzPct val="60000"/>
              <a:defRPr/>
            </a:pPr>
            <a:r>
              <a:rPr lang="pt-BR" sz="3600" i="0" u="sng">
                <a:solidFill>
                  <a:srgbClr val="111111"/>
                </a:solidFill>
                <a:effectLst>
                  <a:outerShdw blurRad="38100" dist="38100" dir="2700000" algn="tl">
                    <a:srgbClr val="000000"/>
                  </a:outerShdw>
                </a:effectLst>
                <a:latin typeface="Verdana" pitchFamily="34" charset="0"/>
                <a:cs typeface="+mn-cs"/>
              </a:rPr>
              <a:t>Constituição de 1946: </a:t>
            </a:r>
            <a:r>
              <a:rPr lang="pt-BR" sz="3600" i="0">
                <a:solidFill>
                  <a:srgbClr val="111111"/>
                </a:solidFill>
                <a:effectLst>
                  <a:outerShdw blurRad="38100" dist="38100" dir="2700000" algn="tl">
                    <a:srgbClr val="000000"/>
                  </a:outerShdw>
                </a:effectLst>
                <a:latin typeface="Verdana" pitchFamily="34" charset="0"/>
                <a:cs typeface="+mn-cs"/>
              </a:rPr>
              <a:t>Possibilitou a criação dos Tribunais de Justiça Militar nos Estados . </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cstate="print"/>
          <a:srcRect/>
          <a:stretch>
            <a:fillRect/>
          </a:stretch>
        </p:blipFill>
        <p:spPr bwMode="auto">
          <a:xfrm>
            <a:off x="251520" y="332656"/>
            <a:ext cx="1643062" cy="1857375"/>
          </a:xfrm>
          <a:prstGeom prst="rect">
            <a:avLst/>
          </a:prstGeom>
          <a:noFill/>
          <a:ln w="9525">
            <a:noFill/>
            <a:miter lim="800000"/>
            <a:headEnd/>
            <a:tailEnd/>
          </a:ln>
        </p:spPr>
      </p:pic>
      <p:pic>
        <p:nvPicPr>
          <p:cNvPr id="11268" name="Picture 7" descr="tjm3"/>
          <p:cNvPicPr>
            <a:picLocks noChangeAspect="1" noChangeArrowheads="1"/>
          </p:cNvPicPr>
          <p:nvPr/>
        </p:nvPicPr>
        <p:blipFill>
          <a:blip r:embed="rId4" cstate="print"/>
          <a:srcRect/>
          <a:stretch>
            <a:fillRect/>
          </a:stretch>
        </p:blipFill>
        <p:spPr bwMode="auto">
          <a:xfrm>
            <a:off x="1907704" y="908720"/>
            <a:ext cx="5430862" cy="5767451"/>
          </a:xfrm>
          <a:prstGeom prst="rect">
            <a:avLst/>
          </a:prstGeom>
          <a:noFill/>
          <a:ln w="57150" cmpd="thinThick">
            <a:solidFill>
              <a:srgbClr val="000099"/>
            </a:solidFill>
            <a:miter lim="800000"/>
            <a:headEnd/>
            <a:tailEnd/>
          </a:ln>
        </p:spPr>
      </p:pic>
      <p:sp>
        <p:nvSpPr>
          <p:cNvPr id="11269" name="CaixaDeTexto 4"/>
          <p:cNvSpPr txBox="1">
            <a:spLocks noChangeArrowheads="1"/>
          </p:cNvSpPr>
          <p:nvPr/>
        </p:nvSpPr>
        <p:spPr bwMode="auto">
          <a:xfrm>
            <a:off x="0" y="214313"/>
            <a:ext cx="9144000" cy="584200"/>
          </a:xfrm>
          <a:prstGeom prst="rect">
            <a:avLst/>
          </a:prstGeom>
          <a:noFill/>
          <a:ln w="9525">
            <a:noFill/>
            <a:miter lim="800000"/>
            <a:headEnd/>
            <a:tailEnd/>
          </a:ln>
        </p:spPr>
        <p:txBody>
          <a:bodyPr>
            <a:spAutoFit/>
          </a:bodyPr>
          <a:lstStyle/>
          <a:p>
            <a:pPr algn="ctr"/>
            <a:r>
              <a:rPr lang="pt-BR">
                <a:solidFill>
                  <a:srgbClr val="FF0000"/>
                </a:solidFill>
              </a:rPr>
              <a:t>RIO GRANDE DO SUL</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cstate="print"/>
          <a:srcRect/>
          <a:stretch>
            <a:fillRect/>
          </a:stretch>
        </p:blipFill>
        <p:spPr bwMode="auto">
          <a:xfrm>
            <a:off x="179512" y="84900"/>
            <a:ext cx="1820738" cy="2058226"/>
          </a:xfrm>
          <a:prstGeom prst="rect">
            <a:avLst/>
          </a:prstGeom>
          <a:noFill/>
          <a:ln w="9525">
            <a:noFill/>
            <a:miter lim="800000"/>
            <a:headEnd/>
            <a:tailEnd/>
          </a:ln>
        </p:spPr>
      </p:pic>
      <p:sp>
        <p:nvSpPr>
          <p:cNvPr id="12292" name="CaixaDeTexto 4"/>
          <p:cNvSpPr txBox="1">
            <a:spLocks noChangeArrowheads="1"/>
          </p:cNvSpPr>
          <p:nvPr/>
        </p:nvSpPr>
        <p:spPr bwMode="auto">
          <a:xfrm>
            <a:off x="0" y="214313"/>
            <a:ext cx="9144000" cy="584200"/>
          </a:xfrm>
          <a:prstGeom prst="rect">
            <a:avLst/>
          </a:prstGeom>
          <a:noFill/>
          <a:ln w="9525">
            <a:noFill/>
            <a:miter lim="800000"/>
            <a:headEnd/>
            <a:tailEnd/>
          </a:ln>
        </p:spPr>
        <p:txBody>
          <a:bodyPr>
            <a:spAutoFit/>
          </a:bodyPr>
          <a:lstStyle/>
          <a:p>
            <a:pPr algn="ctr"/>
            <a:r>
              <a:rPr lang="pt-BR">
                <a:solidFill>
                  <a:srgbClr val="FF0000"/>
                </a:solidFill>
              </a:rPr>
              <a:t>SÃO PAULO</a:t>
            </a:r>
          </a:p>
        </p:txBody>
      </p:sp>
      <p:pic>
        <p:nvPicPr>
          <p:cNvPr id="12293" name="Picture 5" descr="Foto da entrada principal do Tribunal de Justiça Militar do Estado de São Paulo"/>
          <p:cNvPicPr>
            <a:picLocks noChangeAspect="1" noChangeArrowheads="1"/>
          </p:cNvPicPr>
          <p:nvPr/>
        </p:nvPicPr>
        <p:blipFill>
          <a:blip r:embed="rId4" cstate="print"/>
          <a:srcRect/>
          <a:stretch>
            <a:fillRect/>
          </a:stretch>
        </p:blipFill>
        <p:spPr bwMode="auto">
          <a:xfrm>
            <a:off x="2411760" y="980728"/>
            <a:ext cx="4229075" cy="5251627"/>
          </a:xfrm>
          <a:prstGeom prst="rect">
            <a:avLst/>
          </a:prstGeom>
          <a:noFill/>
          <a:ln w="57150" cmpd="thinThick">
            <a:solidFill>
              <a:srgbClr val="000099"/>
            </a:solidFill>
            <a:miter lim="800000"/>
            <a:headEnd/>
            <a:tailEnd/>
          </a:ln>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cstate="print"/>
          <a:srcRect/>
          <a:stretch>
            <a:fillRect/>
          </a:stretch>
        </p:blipFill>
        <p:spPr bwMode="auto">
          <a:xfrm>
            <a:off x="0" y="332656"/>
            <a:ext cx="1979712" cy="1857375"/>
          </a:xfrm>
          <a:prstGeom prst="rect">
            <a:avLst/>
          </a:prstGeom>
          <a:noFill/>
          <a:ln w="9525">
            <a:noFill/>
            <a:miter lim="800000"/>
            <a:headEnd/>
            <a:tailEnd/>
          </a:ln>
        </p:spPr>
      </p:pic>
      <p:sp>
        <p:nvSpPr>
          <p:cNvPr id="13316" name="CaixaDeTexto 4"/>
          <p:cNvSpPr txBox="1">
            <a:spLocks noChangeArrowheads="1"/>
          </p:cNvSpPr>
          <p:nvPr/>
        </p:nvSpPr>
        <p:spPr bwMode="auto">
          <a:xfrm>
            <a:off x="0" y="214313"/>
            <a:ext cx="9144000" cy="584200"/>
          </a:xfrm>
          <a:prstGeom prst="rect">
            <a:avLst/>
          </a:prstGeom>
          <a:noFill/>
          <a:ln w="9525">
            <a:noFill/>
            <a:miter lim="800000"/>
            <a:headEnd/>
            <a:tailEnd/>
          </a:ln>
        </p:spPr>
        <p:txBody>
          <a:bodyPr>
            <a:spAutoFit/>
          </a:bodyPr>
          <a:lstStyle/>
          <a:p>
            <a:pPr algn="ctr"/>
            <a:r>
              <a:rPr lang="pt-BR">
                <a:solidFill>
                  <a:srgbClr val="FF0000"/>
                </a:solidFill>
              </a:rPr>
              <a:t>MINAS GERAIS</a:t>
            </a:r>
          </a:p>
        </p:txBody>
      </p:sp>
      <p:pic>
        <p:nvPicPr>
          <p:cNvPr id="6" name="Imagem 5" descr="chamada-para-o-site-b.jpg"/>
          <p:cNvPicPr>
            <a:picLocks noChangeAspect="1"/>
          </p:cNvPicPr>
          <p:nvPr/>
        </p:nvPicPr>
        <p:blipFill>
          <a:blip r:embed="rId4" cstate="print"/>
          <a:stretch>
            <a:fillRect/>
          </a:stretch>
        </p:blipFill>
        <p:spPr>
          <a:xfrm>
            <a:off x="1115616" y="836712"/>
            <a:ext cx="7272808" cy="5454606"/>
          </a:xfrm>
          <a:prstGeom prst="rect">
            <a:avLst/>
          </a:prstGeo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5"/>
          <p:cNvSpPr txBox="1">
            <a:spLocks noGrp="1"/>
          </p:cNvSpPr>
          <p:nvPr/>
        </p:nvSpPr>
        <p:spPr bwMode="auto">
          <a:xfrm>
            <a:off x="6553200" y="6243638"/>
            <a:ext cx="2133600" cy="457200"/>
          </a:xfrm>
          <a:prstGeom prst="rect">
            <a:avLst/>
          </a:prstGeom>
          <a:noFill/>
          <a:ln>
            <a:miter lim="800000"/>
            <a:headEnd/>
            <a:tailEnd/>
          </a:ln>
        </p:spPr>
        <p:txBody>
          <a:bodyPr/>
          <a:lstStyle/>
          <a:p>
            <a:pPr algn="r">
              <a:defRPr/>
            </a:pPr>
            <a:endParaRPr lang="pt-BR" sz="1000" b="0" i="0" dirty="0">
              <a:effectLst>
                <a:outerShdw blurRad="38100" dist="38100" dir="2700000" algn="tl">
                  <a:srgbClr val="000000"/>
                </a:outerShdw>
              </a:effectLst>
              <a:latin typeface="Verdana" pitchFamily="34" charset="0"/>
              <a:cs typeface="+mn-cs"/>
            </a:endParaRPr>
          </a:p>
        </p:txBody>
      </p:sp>
      <p:pic>
        <p:nvPicPr>
          <p:cNvPr id="14339" name="Picture 3" descr="Pilares"/>
          <p:cNvPicPr>
            <a:picLocks noChangeAspect="1" noChangeArrowheads="1"/>
          </p:cNvPicPr>
          <p:nvPr/>
        </p:nvPicPr>
        <p:blipFill>
          <a:blip r:embed="rId3" cstate="print"/>
          <a:srcRect/>
          <a:stretch>
            <a:fillRect/>
          </a:stretch>
        </p:blipFill>
        <p:spPr bwMode="auto">
          <a:xfrm>
            <a:off x="107950" y="71438"/>
            <a:ext cx="8964613" cy="6713537"/>
          </a:xfrm>
          <a:prstGeom prst="rect">
            <a:avLst/>
          </a:prstGeom>
          <a:noFill/>
          <a:ln w="76200" cmpd="tri">
            <a:solidFill>
              <a:srgbClr val="000000"/>
            </a:solidFill>
            <a:miter lim="800000"/>
            <a:headEnd/>
            <a:tailEnd/>
          </a:ln>
        </p:spPr>
      </p:pic>
      <p:sp>
        <p:nvSpPr>
          <p:cNvPr id="14340" name="Rectangle 4"/>
          <p:cNvSpPr>
            <a:spLocks noChangeArrowheads="1"/>
          </p:cNvSpPr>
          <p:nvPr/>
        </p:nvSpPr>
        <p:spPr bwMode="auto">
          <a:xfrm>
            <a:off x="2114550" y="476250"/>
            <a:ext cx="6778625" cy="2592388"/>
          </a:xfrm>
          <a:prstGeom prst="rect">
            <a:avLst/>
          </a:prstGeom>
          <a:noFill/>
          <a:ln w="9525">
            <a:noFill/>
            <a:miter lim="800000"/>
            <a:headEnd/>
            <a:tailEnd/>
          </a:ln>
        </p:spPr>
        <p:txBody>
          <a:bodyPr/>
          <a:lstStyle/>
          <a:p>
            <a:pPr marL="342900" indent="-342900" algn="ctr" eaLnBrk="0" hangingPunct="0">
              <a:lnSpc>
                <a:spcPct val="90000"/>
              </a:lnSpc>
              <a:spcBef>
                <a:spcPct val="20000"/>
              </a:spcBef>
              <a:buClr>
                <a:schemeClr val="hlink"/>
              </a:buClr>
              <a:buSzPct val="60000"/>
              <a:buFont typeface="Wingdings" pitchFamily="2" charset="2"/>
              <a:buNone/>
            </a:pPr>
            <a:endParaRPr lang="pt-BR" i="0">
              <a:solidFill>
                <a:srgbClr val="111111"/>
              </a:solidFill>
              <a:latin typeface="Verdana" pitchFamily="34" charset="0"/>
            </a:endParaRPr>
          </a:p>
        </p:txBody>
      </p:sp>
      <p:sp>
        <p:nvSpPr>
          <p:cNvPr id="29699" name="Rectangle 3"/>
          <p:cNvSpPr>
            <a:spLocks noChangeArrowheads="1"/>
          </p:cNvSpPr>
          <p:nvPr/>
        </p:nvSpPr>
        <p:spPr bwMode="auto">
          <a:xfrm>
            <a:off x="2214563" y="117475"/>
            <a:ext cx="6878637" cy="4535488"/>
          </a:xfrm>
          <a:prstGeom prst="rect">
            <a:avLst/>
          </a:prstGeom>
          <a:noFill/>
          <a:ln w="9525">
            <a:noFill/>
            <a:miter lim="800000"/>
            <a:headEnd/>
            <a:tailEnd/>
          </a:ln>
        </p:spPr>
        <p:txBody>
          <a:bodyPr/>
          <a:lstStyle/>
          <a:p>
            <a:pPr marL="342900" indent="-342900" algn="ctr" eaLnBrk="0" hangingPunct="0">
              <a:spcBef>
                <a:spcPct val="20000"/>
              </a:spcBef>
              <a:buClr>
                <a:schemeClr val="hlink"/>
              </a:buClr>
              <a:buSzPct val="60000"/>
              <a:buFont typeface="Wingdings" pitchFamily="2" charset="2"/>
              <a:buNone/>
              <a:defRPr/>
            </a:pPr>
            <a:r>
              <a:rPr lang="pt-BR" sz="2800" i="0" u="sng" dirty="0">
                <a:solidFill>
                  <a:srgbClr val="111111"/>
                </a:solidFill>
                <a:effectLst>
                  <a:outerShdw blurRad="38100" dist="38100" dir="2700000" algn="tl">
                    <a:srgbClr val="000000"/>
                  </a:outerShdw>
                </a:effectLst>
                <a:latin typeface="Verdana" pitchFamily="34" charset="0"/>
                <a:cs typeface="+mn-cs"/>
              </a:rPr>
              <a:t>Constituição de 1988</a:t>
            </a:r>
            <a:r>
              <a:rPr lang="pt-BR" sz="2800" i="0" dirty="0">
                <a:solidFill>
                  <a:srgbClr val="111111"/>
                </a:solidFill>
                <a:effectLst>
                  <a:outerShdw blurRad="38100" dist="38100" dir="2700000" algn="tl">
                    <a:srgbClr val="000000"/>
                  </a:outerShdw>
                </a:effectLst>
                <a:latin typeface="Verdana" pitchFamily="34" charset="0"/>
                <a:cs typeface="+mn-cs"/>
              </a:rPr>
              <a:t>: Classifica pela primeira vez os limites jurisdicionais da Justiça Militar estadual, com a previsão dos órgãos de 1ª e 2ª instâncias e firmando a competência para julgar os crimes militares praticados pelos militares estaduais</a:t>
            </a:r>
          </a:p>
          <a:p>
            <a:pPr marL="342900" indent="-342900" algn="ctr" eaLnBrk="0" hangingPunct="0">
              <a:spcBef>
                <a:spcPct val="20000"/>
              </a:spcBef>
              <a:buClr>
                <a:schemeClr val="hlink"/>
              </a:buClr>
              <a:buSzPct val="60000"/>
              <a:defRPr/>
            </a:pPr>
            <a:endParaRPr lang="pt-BR" sz="2800" i="0" dirty="0">
              <a:solidFill>
                <a:srgbClr val="111111"/>
              </a:solidFill>
              <a:effectLst>
                <a:outerShdw blurRad="38100" dist="38100" dir="2700000" algn="tl">
                  <a:srgbClr val="000000"/>
                </a:outerShdw>
              </a:effectLst>
              <a:latin typeface="Verdana" pitchFamily="34" charset="0"/>
              <a:cs typeface="+mn-cs"/>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http://cienciahoje.uol.com.br/images/ch%20on-line/2005/4117a.jpg"/>
          <p:cNvPicPr>
            <a:picLocks noChangeAspect="1" noChangeArrowheads="1"/>
          </p:cNvPicPr>
          <p:nvPr/>
        </p:nvPicPr>
        <p:blipFill>
          <a:blip r:embed="rId3" cstate="print"/>
          <a:srcRect/>
          <a:stretch>
            <a:fillRect/>
          </a:stretch>
        </p:blipFill>
        <p:spPr bwMode="auto">
          <a:xfrm>
            <a:off x="500063" y="857250"/>
            <a:ext cx="3394075" cy="5000625"/>
          </a:xfrm>
          <a:prstGeom prst="rect">
            <a:avLst/>
          </a:prstGeom>
          <a:noFill/>
          <a:ln w="9525">
            <a:solidFill>
              <a:schemeClr val="tx1">
                <a:lumMod val="65000"/>
                <a:lumOff val="35000"/>
              </a:schemeClr>
            </a:solidFill>
            <a:miter lim="800000"/>
            <a:headEnd/>
            <a:tailEnd/>
          </a:ln>
        </p:spPr>
      </p:pic>
      <p:sp>
        <p:nvSpPr>
          <p:cNvPr id="4" name="Espaço Reservado para Número de Slide 5"/>
          <p:cNvSpPr txBox="1">
            <a:spLocks noGrp="1"/>
          </p:cNvSpPr>
          <p:nvPr/>
        </p:nvSpPr>
        <p:spPr bwMode="auto">
          <a:xfrm>
            <a:off x="6553200" y="6243638"/>
            <a:ext cx="2133600" cy="457200"/>
          </a:xfrm>
          <a:prstGeom prst="rect">
            <a:avLst/>
          </a:prstGeom>
          <a:noFill/>
          <a:ln>
            <a:miter lim="800000"/>
            <a:headEnd/>
            <a:tailEnd/>
          </a:ln>
        </p:spPr>
        <p:txBody>
          <a:bodyPr/>
          <a:lstStyle/>
          <a:p>
            <a:pPr algn="r">
              <a:defRPr/>
            </a:pPr>
            <a:endParaRPr lang="pt-BR" sz="1000" b="0" i="0" dirty="0">
              <a:effectLst>
                <a:outerShdw blurRad="38100" dist="38100" dir="2700000" algn="tl">
                  <a:srgbClr val="000000"/>
                </a:outerShdw>
              </a:effectLst>
              <a:latin typeface="Verdana" pitchFamily="34" charset="0"/>
              <a:cs typeface="+mn-cs"/>
            </a:endParaRPr>
          </a:p>
        </p:txBody>
      </p:sp>
      <p:sp>
        <p:nvSpPr>
          <p:cNvPr id="86021" name="Text Box 3"/>
          <p:cNvSpPr txBox="1">
            <a:spLocks noChangeArrowheads="1"/>
          </p:cNvSpPr>
          <p:nvPr/>
        </p:nvSpPr>
        <p:spPr bwMode="auto">
          <a:xfrm>
            <a:off x="3929063" y="1571625"/>
            <a:ext cx="4959350" cy="3478213"/>
          </a:xfrm>
          <a:prstGeom prst="rect">
            <a:avLst/>
          </a:prstGeom>
          <a:noFill/>
          <a:ln w="28575">
            <a:noFill/>
            <a:miter lim="800000"/>
            <a:headEnd/>
            <a:tailEnd/>
          </a:ln>
        </p:spPr>
        <p:txBody>
          <a:bodyPr>
            <a:spAutoFit/>
          </a:bodyPr>
          <a:lstStyle/>
          <a:p>
            <a:pPr algn="ctr">
              <a:defRPr/>
            </a:pPr>
            <a:r>
              <a:rPr lang="pt-BR" sz="4400" i="0" dirty="0">
                <a:solidFill>
                  <a:srgbClr val="FFFF00"/>
                </a:solidFill>
                <a:effectLst>
                  <a:outerShdw blurRad="38100" dist="38100" dir="2700000" algn="tl">
                    <a:srgbClr val="000000"/>
                  </a:outerShdw>
                </a:effectLst>
                <a:latin typeface="Verdana" pitchFamily="34" charset="0"/>
                <a:cs typeface="+mn-cs"/>
              </a:rPr>
              <a:t>Competência Constitucional da Justiça Militar estadual.</a:t>
            </a:r>
          </a:p>
        </p:txBody>
      </p:sp>
      <p:sp>
        <p:nvSpPr>
          <p:cNvPr id="10" name="CaixaDeTexto 9"/>
          <p:cNvSpPr txBox="1"/>
          <p:nvPr/>
        </p:nvSpPr>
        <p:spPr>
          <a:xfrm>
            <a:off x="528638" y="2628900"/>
            <a:ext cx="3357562" cy="703263"/>
          </a:xfrm>
          <a:prstGeom prst="rect">
            <a:avLst/>
          </a:prstGeom>
          <a:noFill/>
        </p:spPr>
        <p:txBody>
          <a:bodyPr>
            <a:spAutoFit/>
          </a:bodyPr>
          <a:lstStyle/>
          <a:p>
            <a:pPr algn="ctr">
              <a:defRPr/>
            </a:pPr>
            <a:r>
              <a:rPr lang="pt-BR" sz="1800" i="0" dirty="0">
                <a:solidFill>
                  <a:srgbClr val="001D3B"/>
                </a:solidFill>
                <a:effectLst>
                  <a:outerShdw blurRad="38100" dist="38100" dir="2700000" algn="tl">
                    <a:srgbClr val="000000"/>
                  </a:outerShdw>
                </a:effectLst>
                <a:latin typeface="Verdana" pitchFamily="34" charset="0"/>
                <a:cs typeface="+mn-cs"/>
              </a:rPr>
              <a:t>CONSTITUIÇÃO</a:t>
            </a:r>
          </a:p>
          <a:p>
            <a:pPr algn="ctr">
              <a:defRPr/>
            </a:pPr>
            <a:r>
              <a:rPr lang="pt-BR" sz="1100" i="0" dirty="0">
                <a:solidFill>
                  <a:srgbClr val="001D3B"/>
                </a:solidFill>
                <a:latin typeface="Verdana" pitchFamily="34" charset="0"/>
                <a:cs typeface="+mn-cs"/>
              </a:rPr>
              <a:t>REPÚBLICA FEDERATIVA DO BRASIL</a:t>
            </a:r>
          </a:p>
          <a:p>
            <a:pPr algn="ctr">
              <a:defRPr/>
            </a:pPr>
            <a:r>
              <a:rPr lang="pt-BR" sz="1100" i="0" dirty="0">
                <a:solidFill>
                  <a:srgbClr val="001D3B"/>
                </a:solidFill>
                <a:latin typeface="Verdana" pitchFamily="34" charset="0"/>
                <a:cs typeface="+mn-cs"/>
              </a:rPr>
              <a:t>1988 </a:t>
            </a:r>
            <a:endParaRPr lang="pt-BR" sz="1800" i="0" dirty="0">
              <a:solidFill>
                <a:srgbClr val="001D3B"/>
              </a:solidFill>
              <a:latin typeface="Verdana" pitchFamily="34" charset="0"/>
              <a:cs typeface="+mn-cs"/>
            </a:endParaRPr>
          </a:p>
        </p:txBody>
      </p:sp>
      <p:pic>
        <p:nvPicPr>
          <p:cNvPr id="15366" name="Picture 2"/>
          <p:cNvPicPr>
            <a:picLocks noChangeAspect="1" noChangeArrowheads="1"/>
          </p:cNvPicPr>
          <p:nvPr/>
        </p:nvPicPr>
        <p:blipFill>
          <a:blip r:embed="rId4" cstate="print"/>
          <a:srcRect/>
          <a:stretch>
            <a:fillRect/>
          </a:stretch>
        </p:blipFill>
        <p:spPr bwMode="auto">
          <a:xfrm>
            <a:off x="-7938" y="0"/>
            <a:ext cx="3436938" cy="2357438"/>
          </a:xfrm>
          <a:prstGeom prst="rect">
            <a:avLst/>
          </a:prstGeom>
          <a:noFill/>
          <a:ln w="9525">
            <a:noFill/>
            <a:miter lim="800000"/>
            <a:headEnd/>
            <a:tailEnd/>
          </a:ln>
        </p:spPr>
      </p:pic>
      <p:sp>
        <p:nvSpPr>
          <p:cNvPr id="12" name="CaixaDeTexto 11"/>
          <p:cNvSpPr txBox="1"/>
          <p:nvPr/>
        </p:nvSpPr>
        <p:spPr>
          <a:xfrm>
            <a:off x="500063" y="857250"/>
            <a:ext cx="3375025" cy="1754188"/>
          </a:xfrm>
          <a:prstGeom prst="rect">
            <a:avLst/>
          </a:prstGeom>
          <a:solidFill>
            <a:schemeClr val="bg1">
              <a:lumMod val="65000"/>
            </a:schemeClr>
          </a:solidFill>
          <a:ln>
            <a:noFill/>
          </a:ln>
        </p:spPr>
        <p:txBody>
          <a:bodyPr>
            <a:spAutoFit/>
          </a:bodyPr>
          <a:lstStyle/>
          <a:p>
            <a:pPr>
              <a:defRPr/>
            </a:pPr>
            <a:endParaRPr lang="pt-BR" sz="1800" b="0" i="0" dirty="0">
              <a:latin typeface="Verdana" pitchFamily="34" charset="0"/>
              <a:cs typeface="+mn-cs"/>
            </a:endParaRPr>
          </a:p>
          <a:p>
            <a:pPr>
              <a:defRPr/>
            </a:pPr>
            <a:endParaRPr lang="pt-BR" sz="1800" b="0" i="0" dirty="0">
              <a:latin typeface="Verdana" pitchFamily="34" charset="0"/>
              <a:cs typeface="+mn-cs"/>
            </a:endParaRPr>
          </a:p>
          <a:p>
            <a:pPr>
              <a:defRPr/>
            </a:pPr>
            <a:endParaRPr lang="pt-BR" sz="1800" b="0" i="0" dirty="0">
              <a:latin typeface="Verdana" pitchFamily="34" charset="0"/>
              <a:cs typeface="+mn-cs"/>
            </a:endParaRPr>
          </a:p>
          <a:p>
            <a:pPr>
              <a:defRPr/>
            </a:pPr>
            <a:endParaRPr lang="pt-BR" sz="1800" b="0" i="0" dirty="0">
              <a:latin typeface="Verdana" pitchFamily="34" charset="0"/>
              <a:cs typeface="+mn-cs"/>
            </a:endParaRPr>
          </a:p>
          <a:p>
            <a:pPr>
              <a:defRPr/>
            </a:pPr>
            <a:endParaRPr lang="pt-BR" sz="1800" b="0" i="0" dirty="0">
              <a:latin typeface="Verdana" pitchFamily="34" charset="0"/>
              <a:cs typeface="+mn-cs"/>
            </a:endParaRPr>
          </a:p>
          <a:p>
            <a:pPr>
              <a:defRPr/>
            </a:pPr>
            <a:endParaRPr lang="pt-BR" sz="1800" b="0" i="0" dirty="0">
              <a:latin typeface="Verdana" pitchFamily="34" charset="0"/>
              <a:cs typeface="+mn-cs"/>
            </a:endParaRPr>
          </a:p>
        </p:txBody>
      </p:sp>
      <p:sp>
        <p:nvSpPr>
          <p:cNvPr id="9" name="CaixaDeTexto 8"/>
          <p:cNvSpPr txBox="1"/>
          <p:nvPr/>
        </p:nvSpPr>
        <p:spPr>
          <a:xfrm>
            <a:off x="500063" y="928688"/>
            <a:ext cx="3357562" cy="584200"/>
          </a:xfrm>
          <a:prstGeom prst="rect">
            <a:avLst/>
          </a:prstGeom>
          <a:noFill/>
        </p:spPr>
        <p:txBody>
          <a:bodyPr>
            <a:spAutoFit/>
          </a:bodyPr>
          <a:lstStyle/>
          <a:p>
            <a:pPr algn="ctr">
              <a:defRPr/>
            </a:pPr>
            <a:endParaRPr lang="pt-BR" dirty="0">
              <a:effectLst>
                <a:outerShdw blurRad="38100" dist="38100" dir="2700000" algn="tl">
                  <a:srgbClr val="000000">
                    <a:alpha val="43137"/>
                  </a:srgbClr>
                </a:outerShdw>
              </a:effectLst>
              <a:cs typeface="+mn-cs"/>
            </a:endParaRPr>
          </a:p>
        </p:txBody>
      </p:sp>
      <p:pic>
        <p:nvPicPr>
          <p:cNvPr id="15369" name="Picture 6" descr="http://upload.wikimedia.org/wikipedia/commons/thumb/b/bf/Coat_of_arms_of_Brazil.svg/150px-Coat_of_arms_of_Brazil.svg.png">
            <a:hlinkClick r:id="rId5" tooltip="Coat of arms of Brazil.svg"/>
          </p:cNvPr>
          <p:cNvPicPr>
            <a:picLocks noChangeAspect="1" noChangeArrowheads="1"/>
          </p:cNvPicPr>
          <p:nvPr/>
        </p:nvPicPr>
        <p:blipFill>
          <a:blip r:embed="rId6" cstate="print"/>
          <a:srcRect/>
          <a:stretch>
            <a:fillRect/>
          </a:stretch>
        </p:blipFill>
        <p:spPr bwMode="auto">
          <a:xfrm>
            <a:off x="1455738" y="992188"/>
            <a:ext cx="1500187" cy="1509712"/>
          </a:xfrm>
          <a:prstGeom prst="rect">
            <a:avLst/>
          </a:prstGeom>
          <a:noFill/>
          <a:ln w="9525">
            <a:noFill/>
            <a:miter lim="800000"/>
            <a:headEnd/>
            <a:tailEnd/>
          </a:ln>
        </p:spPr>
      </p:pic>
      <p:sp>
        <p:nvSpPr>
          <p:cNvPr id="11" name="CaixaDeTexto 10"/>
          <p:cNvSpPr txBox="1"/>
          <p:nvPr/>
        </p:nvSpPr>
        <p:spPr>
          <a:xfrm>
            <a:off x="490538" y="857250"/>
            <a:ext cx="3429000" cy="5016500"/>
          </a:xfrm>
          <a:prstGeom prst="rect">
            <a:avLst/>
          </a:prstGeom>
          <a:noFill/>
          <a:ln w="38100">
            <a:solidFill>
              <a:schemeClr val="tx1"/>
            </a:solidFill>
          </a:ln>
        </p:spPr>
        <p:txBody>
          <a:bodyPr>
            <a:spAutoFit/>
          </a:bodyPr>
          <a:lstStyle/>
          <a:p>
            <a:pPr>
              <a:defRPr/>
            </a:pPr>
            <a:endParaRPr lang="pt-BR" dirty="0">
              <a:effectLst>
                <a:outerShdw blurRad="38100" dist="38100" dir="2700000" algn="tl">
                  <a:srgbClr val="000000">
                    <a:alpha val="43137"/>
                  </a:srgbClr>
                </a:outerShdw>
              </a:effectLst>
              <a:cs typeface="+mn-cs"/>
            </a:endParaRPr>
          </a:p>
          <a:p>
            <a:pPr>
              <a:defRPr/>
            </a:pPr>
            <a:endParaRPr lang="pt-BR" dirty="0">
              <a:effectLst>
                <a:outerShdw blurRad="38100" dist="38100" dir="2700000" algn="tl">
                  <a:srgbClr val="000000">
                    <a:alpha val="43137"/>
                  </a:srgbClr>
                </a:outerShdw>
              </a:effectLst>
              <a:cs typeface="+mn-cs"/>
            </a:endParaRPr>
          </a:p>
          <a:p>
            <a:pPr>
              <a:defRPr/>
            </a:pPr>
            <a:endParaRPr lang="pt-BR" dirty="0">
              <a:effectLst>
                <a:outerShdw blurRad="38100" dist="38100" dir="2700000" algn="tl">
                  <a:srgbClr val="000000">
                    <a:alpha val="43137"/>
                  </a:srgbClr>
                </a:outerShdw>
              </a:effectLst>
              <a:cs typeface="+mn-cs"/>
            </a:endParaRPr>
          </a:p>
          <a:p>
            <a:pPr>
              <a:defRPr/>
            </a:pPr>
            <a:endParaRPr lang="pt-BR" dirty="0">
              <a:effectLst>
                <a:outerShdw blurRad="38100" dist="38100" dir="2700000" algn="tl">
                  <a:srgbClr val="000000">
                    <a:alpha val="43137"/>
                  </a:srgbClr>
                </a:outerShdw>
              </a:effectLst>
              <a:cs typeface="+mn-cs"/>
            </a:endParaRPr>
          </a:p>
          <a:p>
            <a:pPr>
              <a:defRPr/>
            </a:pPr>
            <a:endParaRPr lang="pt-BR" dirty="0">
              <a:effectLst>
                <a:outerShdw blurRad="38100" dist="38100" dir="2700000" algn="tl">
                  <a:srgbClr val="000000">
                    <a:alpha val="43137"/>
                  </a:srgbClr>
                </a:outerShdw>
              </a:effectLst>
              <a:cs typeface="+mn-cs"/>
            </a:endParaRPr>
          </a:p>
          <a:p>
            <a:pPr>
              <a:defRPr/>
            </a:pPr>
            <a:endParaRPr lang="pt-BR" dirty="0">
              <a:effectLst>
                <a:outerShdw blurRad="38100" dist="38100" dir="2700000" algn="tl">
                  <a:srgbClr val="000000">
                    <a:alpha val="43137"/>
                  </a:srgbClr>
                </a:outerShdw>
              </a:effectLst>
              <a:cs typeface="+mn-cs"/>
            </a:endParaRPr>
          </a:p>
          <a:p>
            <a:pPr>
              <a:defRPr/>
            </a:pPr>
            <a:endParaRPr lang="pt-BR" dirty="0">
              <a:effectLst>
                <a:outerShdw blurRad="38100" dist="38100" dir="2700000" algn="tl">
                  <a:srgbClr val="000000">
                    <a:alpha val="43137"/>
                  </a:srgbClr>
                </a:outerShdw>
              </a:effectLst>
              <a:cs typeface="+mn-cs"/>
            </a:endParaRPr>
          </a:p>
          <a:p>
            <a:pPr>
              <a:defRPr/>
            </a:pPr>
            <a:endParaRPr lang="pt-BR" dirty="0">
              <a:effectLst>
                <a:outerShdw blurRad="38100" dist="38100" dir="2700000" algn="tl">
                  <a:srgbClr val="000000">
                    <a:alpha val="43137"/>
                  </a:srgbClr>
                </a:outerShdw>
              </a:effectLst>
              <a:cs typeface="+mn-cs"/>
            </a:endParaRPr>
          </a:p>
          <a:p>
            <a:pPr>
              <a:defRPr/>
            </a:pPr>
            <a:endParaRPr lang="pt-BR" dirty="0">
              <a:effectLst>
                <a:outerShdw blurRad="38100" dist="38100" dir="2700000" algn="tl">
                  <a:srgbClr val="000000">
                    <a:alpha val="43137"/>
                  </a:srgbClr>
                </a:outerShdw>
              </a:effectLst>
              <a:cs typeface="+mn-cs"/>
            </a:endParaRPr>
          </a:p>
          <a:p>
            <a:pPr>
              <a:defRPr/>
            </a:pPr>
            <a:endParaRPr lang="pt-BR" dirty="0">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500" fill="hold"/>
                                        <p:tgtEl>
                                          <p:spTgt spid="86021"/>
                                        </p:tgtEl>
                                        <p:attrNameLst>
                                          <p:attrName>ppt_w</p:attrName>
                                        </p:attrNameLst>
                                      </p:cBhvr>
                                      <p:tavLst>
                                        <p:tav tm="0">
                                          <p:val>
                                            <p:fltVal val="0"/>
                                          </p:val>
                                        </p:tav>
                                        <p:tav tm="100000">
                                          <p:val>
                                            <p:strVal val="#ppt_w"/>
                                          </p:val>
                                        </p:tav>
                                      </p:tavLst>
                                    </p:anim>
                                    <p:anim calcmode="lin" valueType="num">
                                      <p:cBhvr>
                                        <p:cTn id="8" dur="500" fill="hold"/>
                                        <p:tgtEl>
                                          <p:spTgt spid="860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http://cienciahoje.uol.com.br/images/ch%20on-line/2005/4117a.jpg"/>
          <p:cNvPicPr>
            <a:picLocks noChangeAspect="1" noChangeArrowheads="1"/>
          </p:cNvPicPr>
          <p:nvPr/>
        </p:nvPicPr>
        <p:blipFill>
          <a:blip r:embed="rId3" cstate="print"/>
          <a:srcRect/>
          <a:stretch>
            <a:fillRect/>
          </a:stretch>
        </p:blipFill>
        <p:spPr bwMode="auto">
          <a:xfrm>
            <a:off x="500063" y="857250"/>
            <a:ext cx="3394075" cy="5000625"/>
          </a:xfrm>
          <a:prstGeom prst="rect">
            <a:avLst/>
          </a:prstGeom>
          <a:noFill/>
          <a:ln w="9525">
            <a:solidFill>
              <a:schemeClr val="tx1">
                <a:lumMod val="65000"/>
                <a:lumOff val="35000"/>
              </a:schemeClr>
            </a:solidFill>
            <a:miter lim="800000"/>
            <a:headEnd/>
            <a:tailEnd/>
          </a:ln>
        </p:spPr>
      </p:pic>
      <p:sp>
        <p:nvSpPr>
          <p:cNvPr id="4" name="Espaço Reservado para Número de Slide 5"/>
          <p:cNvSpPr txBox="1">
            <a:spLocks noGrp="1"/>
          </p:cNvSpPr>
          <p:nvPr/>
        </p:nvSpPr>
        <p:spPr bwMode="auto">
          <a:xfrm>
            <a:off x="6553200" y="6243638"/>
            <a:ext cx="2133600" cy="457200"/>
          </a:xfrm>
          <a:prstGeom prst="rect">
            <a:avLst/>
          </a:prstGeom>
          <a:noFill/>
          <a:ln>
            <a:miter lim="800000"/>
            <a:headEnd/>
            <a:tailEnd/>
          </a:ln>
        </p:spPr>
        <p:txBody>
          <a:bodyPr/>
          <a:lstStyle/>
          <a:p>
            <a:pPr algn="r">
              <a:defRPr/>
            </a:pPr>
            <a:endParaRPr lang="pt-BR" sz="1000" dirty="0">
              <a:effectLst>
                <a:outerShdw blurRad="38100" dist="38100" dir="2700000" algn="tl">
                  <a:srgbClr val="000000"/>
                </a:outerShdw>
              </a:effectLst>
              <a:latin typeface="Verdana" pitchFamily="34" charset="0"/>
            </a:endParaRPr>
          </a:p>
        </p:txBody>
      </p:sp>
      <p:sp>
        <p:nvSpPr>
          <p:cNvPr id="10" name="CaixaDeTexto 9"/>
          <p:cNvSpPr txBox="1"/>
          <p:nvPr/>
        </p:nvSpPr>
        <p:spPr>
          <a:xfrm>
            <a:off x="528638" y="2628900"/>
            <a:ext cx="3357562" cy="703263"/>
          </a:xfrm>
          <a:prstGeom prst="rect">
            <a:avLst/>
          </a:prstGeom>
          <a:noFill/>
        </p:spPr>
        <p:txBody>
          <a:bodyPr>
            <a:spAutoFit/>
          </a:bodyPr>
          <a:lstStyle/>
          <a:p>
            <a:pPr algn="ctr">
              <a:defRPr/>
            </a:pPr>
            <a:r>
              <a:rPr lang="pt-BR" dirty="0">
                <a:solidFill>
                  <a:srgbClr val="001D3B"/>
                </a:solidFill>
                <a:effectLst>
                  <a:outerShdw blurRad="38100" dist="38100" dir="2700000" algn="tl">
                    <a:srgbClr val="000000"/>
                  </a:outerShdw>
                </a:effectLst>
                <a:latin typeface="Verdana" pitchFamily="34" charset="0"/>
              </a:rPr>
              <a:t>CONSTITUIÇÃO</a:t>
            </a:r>
          </a:p>
          <a:p>
            <a:pPr algn="ctr">
              <a:defRPr/>
            </a:pPr>
            <a:r>
              <a:rPr lang="pt-BR" sz="1100" dirty="0">
                <a:solidFill>
                  <a:srgbClr val="001D3B"/>
                </a:solidFill>
                <a:latin typeface="Verdana" pitchFamily="34" charset="0"/>
              </a:rPr>
              <a:t>REPÚBLICA FEDERATIVA DO BRASIL</a:t>
            </a:r>
          </a:p>
          <a:p>
            <a:pPr algn="ctr">
              <a:defRPr/>
            </a:pPr>
            <a:r>
              <a:rPr lang="pt-BR" sz="1100" dirty="0">
                <a:solidFill>
                  <a:srgbClr val="001D3B"/>
                </a:solidFill>
                <a:latin typeface="Verdana" pitchFamily="34" charset="0"/>
              </a:rPr>
              <a:t>1988 </a:t>
            </a:r>
            <a:endParaRPr lang="pt-BR" dirty="0">
              <a:solidFill>
                <a:srgbClr val="001D3B"/>
              </a:solidFill>
              <a:latin typeface="Verdana" pitchFamily="34" charset="0"/>
            </a:endParaRPr>
          </a:p>
        </p:txBody>
      </p:sp>
      <p:pic>
        <p:nvPicPr>
          <p:cNvPr id="27653" name="Picture 2"/>
          <p:cNvPicPr>
            <a:picLocks noChangeAspect="1" noChangeArrowheads="1"/>
          </p:cNvPicPr>
          <p:nvPr/>
        </p:nvPicPr>
        <p:blipFill>
          <a:blip r:embed="rId4" cstate="print"/>
          <a:srcRect/>
          <a:stretch>
            <a:fillRect/>
          </a:stretch>
        </p:blipFill>
        <p:spPr bwMode="auto">
          <a:xfrm>
            <a:off x="-7938" y="0"/>
            <a:ext cx="3436938" cy="2357438"/>
          </a:xfrm>
          <a:prstGeom prst="rect">
            <a:avLst/>
          </a:prstGeom>
          <a:noFill/>
          <a:ln w="9525">
            <a:noFill/>
            <a:miter lim="800000"/>
            <a:headEnd/>
            <a:tailEnd/>
          </a:ln>
        </p:spPr>
      </p:pic>
      <p:sp>
        <p:nvSpPr>
          <p:cNvPr id="12" name="CaixaDeTexto 11"/>
          <p:cNvSpPr txBox="1"/>
          <p:nvPr/>
        </p:nvSpPr>
        <p:spPr>
          <a:xfrm>
            <a:off x="500063" y="857250"/>
            <a:ext cx="3375025" cy="1754188"/>
          </a:xfrm>
          <a:prstGeom prst="rect">
            <a:avLst/>
          </a:prstGeom>
          <a:solidFill>
            <a:schemeClr val="bg1">
              <a:lumMod val="65000"/>
            </a:schemeClr>
          </a:solidFill>
          <a:ln>
            <a:noFill/>
          </a:ln>
        </p:spPr>
        <p:txBody>
          <a:bodyPr>
            <a:spAutoFit/>
          </a:bodyPr>
          <a:lstStyle/>
          <a:p>
            <a:pPr>
              <a:defRPr/>
            </a:pPr>
            <a:endParaRPr lang="pt-BR" dirty="0">
              <a:latin typeface="Verdana" pitchFamily="34" charset="0"/>
            </a:endParaRPr>
          </a:p>
          <a:p>
            <a:pPr>
              <a:defRPr/>
            </a:pPr>
            <a:endParaRPr lang="pt-BR" dirty="0">
              <a:latin typeface="Verdana" pitchFamily="34" charset="0"/>
            </a:endParaRPr>
          </a:p>
          <a:p>
            <a:pPr>
              <a:defRPr/>
            </a:pPr>
            <a:endParaRPr lang="pt-BR" dirty="0">
              <a:latin typeface="Verdana" pitchFamily="34" charset="0"/>
            </a:endParaRPr>
          </a:p>
          <a:p>
            <a:pPr>
              <a:defRPr/>
            </a:pPr>
            <a:endParaRPr lang="pt-BR" dirty="0">
              <a:latin typeface="Verdana" pitchFamily="34" charset="0"/>
            </a:endParaRPr>
          </a:p>
          <a:p>
            <a:pPr>
              <a:defRPr/>
            </a:pPr>
            <a:endParaRPr lang="pt-BR" dirty="0">
              <a:latin typeface="Verdana" pitchFamily="34" charset="0"/>
            </a:endParaRPr>
          </a:p>
          <a:p>
            <a:pPr>
              <a:defRPr/>
            </a:pPr>
            <a:endParaRPr lang="pt-BR" dirty="0">
              <a:latin typeface="Verdana" pitchFamily="34" charset="0"/>
            </a:endParaRPr>
          </a:p>
        </p:txBody>
      </p:sp>
      <p:sp>
        <p:nvSpPr>
          <p:cNvPr id="9" name="CaixaDeTexto 8"/>
          <p:cNvSpPr txBox="1"/>
          <p:nvPr/>
        </p:nvSpPr>
        <p:spPr>
          <a:xfrm>
            <a:off x="500063" y="928688"/>
            <a:ext cx="3357562" cy="584200"/>
          </a:xfrm>
          <a:prstGeom prst="rect">
            <a:avLst/>
          </a:prstGeom>
          <a:noFill/>
        </p:spPr>
        <p:txBody>
          <a:bodyPr>
            <a:spAutoFit/>
          </a:bodyPr>
          <a:lstStyle/>
          <a:p>
            <a:pPr algn="ctr">
              <a:defRPr/>
            </a:pPr>
            <a:endParaRPr lang="pt-BR" dirty="0">
              <a:effectLst>
                <a:outerShdw blurRad="38100" dist="38100" dir="2700000" algn="tl">
                  <a:srgbClr val="000000">
                    <a:alpha val="43137"/>
                  </a:srgbClr>
                </a:outerShdw>
              </a:effectLst>
            </a:endParaRPr>
          </a:p>
        </p:txBody>
      </p:sp>
      <p:pic>
        <p:nvPicPr>
          <p:cNvPr id="27656" name="Picture 6" descr="http://upload.wikimedia.org/wikipedia/commons/thumb/b/bf/Coat_of_arms_of_Brazil.svg/150px-Coat_of_arms_of_Brazil.svg.png">
            <a:hlinkClick r:id="rId5" tooltip="Coat of arms of Brazil.svg"/>
          </p:cNvPr>
          <p:cNvPicPr>
            <a:picLocks noChangeAspect="1" noChangeArrowheads="1"/>
          </p:cNvPicPr>
          <p:nvPr/>
        </p:nvPicPr>
        <p:blipFill>
          <a:blip r:embed="rId6" cstate="print"/>
          <a:srcRect/>
          <a:stretch>
            <a:fillRect/>
          </a:stretch>
        </p:blipFill>
        <p:spPr bwMode="auto">
          <a:xfrm>
            <a:off x="1455738" y="992188"/>
            <a:ext cx="1500187" cy="1509712"/>
          </a:xfrm>
          <a:prstGeom prst="rect">
            <a:avLst/>
          </a:prstGeom>
          <a:noFill/>
          <a:ln w="9525">
            <a:noFill/>
            <a:miter lim="800000"/>
            <a:headEnd/>
            <a:tailEnd/>
          </a:ln>
        </p:spPr>
      </p:pic>
      <p:sp>
        <p:nvSpPr>
          <p:cNvPr id="11" name="CaixaDeTexto 10"/>
          <p:cNvSpPr txBox="1"/>
          <p:nvPr/>
        </p:nvSpPr>
        <p:spPr>
          <a:xfrm>
            <a:off x="490538" y="857250"/>
            <a:ext cx="3429000" cy="5016500"/>
          </a:xfrm>
          <a:prstGeom prst="rect">
            <a:avLst/>
          </a:prstGeom>
          <a:noFill/>
          <a:ln w="38100">
            <a:solidFill>
              <a:schemeClr val="tx1"/>
            </a:solidFill>
          </a:ln>
        </p:spPr>
        <p:txBody>
          <a:bodyPr>
            <a:spAutoFit/>
          </a:bodyPr>
          <a:lstStyle/>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p:txBody>
      </p:sp>
      <p:sp>
        <p:nvSpPr>
          <p:cNvPr id="16" name="Retângulo 6"/>
          <p:cNvSpPr>
            <a:spLocks noChangeArrowheads="1"/>
          </p:cNvSpPr>
          <p:nvPr/>
        </p:nvSpPr>
        <p:spPr bwMode="auto">
          <a:xfrm>
            <a:off x="4067175" y="260350"/>
            <a:ext cx="4933950" cy="6378575"/>
          </a:xfrm>
          <a:prstGeom prst="rect">
            <a:avLst/>
          </a:prstGeom>
          <a:noFill/>
          <a:ln w="9525">
            <a:noFill/>
            <a:miter lim="800000"/>
            <a:headEnd/>
            <a:tailEnd/>
          </a:ln>
        </p:spPr>
        <p:txBody>
          <a:bodyPr>
            <a:spAutoFit/>
          </a:bodyPr>
          <a:lstStyle/>
          <a:p>
            <a:pPr algn="ctr">
              <a:spcBef>
                <a:spcPct val="50000"/>
              </a:spcBef>
              <a:defRPr/>
            </a:pPr>
            <a:r>
              <a:rPr kumimoji="1" lang="pt-BR" sz="2500" dirty="0">
                <a:solidFill>
                  <a:srgbClr val="FFFF00"/>
                </a:solidFill>
                <a:effectLst>
                  <a:outerShdw blurRad="38100" dist="38100" dir="2700000" algn="tl">
                    <a:srgbClr val="000000"/>
                  </a:outerShdw>
                </a:effectLst>
                <a:latin typeface="Verdana" pitchFamily="34" charset="0"/>
              </a:rPr>
              <a:t>(Art. 125, § 4º)</a:t>
            </a:r>
          </a:p>
          <a:p>
            <a:pPr algn="ctr">
              <a:spcBef>
                <a:spcPct val="50000"/>
              </a:spcBef>
              <a:defRPr/>
            </a:pPr>
            <a:r>
              <a:rPr kumimoji="1" lang="pt-BR" sz="2500" dirty="0">
                <a:solidFill>
                  <a:srgbClr val="FFFF00"/>
                </a:solidFill>
                <a:effectLst>
                  <a:outerShdw blurRad="38100" dist="38100" dir="2700000" algn="tl">
                    <a:srgbClr val="000000"/>
                  </a:outerShdw>
                </a:effectLst>
                <a:latin typeface="Verdana" pitchFamily="34" charset="0"/>
              </a:rPr>
              <a:t>“Compete à Justiça Militar estadual processar e julgar os militares dos Estados, nos crimes militares definidos em lei e as </a:t>
            </a:r>
            <a:r>
              <a:rPr kumimoji="1" lang="pt-BR" sz="2500" dirty="0">
                <a:solidFill>
                  <a:schemeClr val="bg1"/>
                </a:solidFill>
                <a:effectLst>
                  <a:outerShdw blurRad="38100" dist="38100" dir="2700000" algn="tl">
                    <a:srgbClr val="000000"/>
                  </a:outerShdw>
                </a:effectLst>
                <a:latin typeface="Verdana" pitchFamily="34" charset="0"/>
              </a:rPr>
              <a:t>ações judiciais contra atos disciplinares militares</a:t>
            </a:r>
            <a:r>
              <a:rPr kumimoji="1" lang="pt-BR" sz="2500" dirty="0">
                <a:solidFill>
                  <a:srgbClr val="FFFF00"/>
                </a:solidFill>
                <a:effectLst>
                  <a:outerShdw blurRad="38100" dist="38100" dir="2700000" algn="tl">
                    <a:srgbClr val="000000"/>
                  </a:outerShdw>
                </a:effectLst>
                <a:latin typeface="Verdana" pitchFamily="34" charset="0"/>
              </a:rPr>
              <a:t>, ressalvada a competência do júri quando a vítima for civil, cabendo ao tribunal competente </a:t>
            </a:r>
            <a:r>
              <a:rPr kumimoji="1" lang="pt-BR" sz="2500" u="sng" dirty="0">
                <a:solidFill>
                  <a:schemeClr val="bg1"/>
                </a:solidFill>
                <a:effectLst>
                  <a:outerShdw blurRad="38100" dist="38100" dir="2700000" algn="tl">
                    <a:srgbClr val="000000"/>
                  </a:outerShdw>
                </a:effectLst>
                <a:latin typeface="Verdana" pitchFamily="34" charset="0"/>
              </a:rPr>
              <a:t>decidir sobre a perda do posto e da patente dos oficiais e da graduação das praças</a:t>
            </a:r>
            <a:r>
              <a:rPr kumimoji="1" lang="pt-BR" sz="2500" dirty="0">
                <a:solidFill>
                  <a:srgbClr val="FFFF00"/>
                </a:solidFill>
                <a:effectLst>
                  <a:outerShdw blurRad="38100" dist="38100" dir="2700000" algn="tl">
                    <a:srgbClr val="000000"/>
                  </a:outerShdw>
                </a:effectLst>
                <a:latin typeface="Verdana"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http://cienciahoje.uol.com.br/images/ch%20on-line/2005/4117a.jpg"/>
          <p:cNvPicPr>
            <a:picLocks noChangeAspect="1" noChangeArrowheads="1"/>
          </p:cNvPicPr>
          <p:nvPr/>
        </p:nvPicPr>
        <p:blipFill>
          <a:blip r:embed="rId3" cstate="print"/>
          <a:srcRect/>
          <a:stretch>
            <a:fillRect/>
          </a:stretch>
        </p:blipFill>
        <p:spPr bwMode="auto">
          <a:xfrm>
            <a:off x="500063" y="857250"/>
            <a:ext cx="3394075" cy="5000625"/>
          </a:xfrm>
          <a:prstGeom prst="rect">
            <a:avLst/>
          </a:prstGeom>
          <a:noFill/>
          <a:ln w="9525">
            <a:solidFill>
              <a:schemeClr val="tx1">
                <a:lumMod val="65000"/>
                <a:lumOff val="35000"/>
              </a:schemeClr>
            </a:solidFill>
            <a:miter lim="800000"/>
            <a:headEnd/>
            <a:tailEnd/>
          </a:ln>
        </p:spPr>
      </p:pic>
      <p:sp>
        <p:nvSpPr>
          <p:cNvPr id="4" name="Espaço Reservado para Número de Slide 5"/>
          <p:cNvSpPr txBox="1">
            <a:spLocks noGrp="1"/>
          </p:cNvSpPr>
          <p:nvPr/>
        </p:nvSpPr>
        <p:spPr bwMode="auto">
          <a:xfrm>
            <a:off x="6553200" y="6243638"/>
            <a:ext cx="2133600" cy="457200"/>
          </a:xfrm>
          <a:prstGeom prst="rect">
            <a:avLst/>
          </a:prstGeom>
          <a:noFill/>
          <a:ln>
            <a:miter lim="800000"/>
            <a:headEnd/>
            <a:tailEnd/>
          </a:ln>
        </p:spPr>
        <p:txBody>
          <a:bodyPr/>
          <a:lstStyle/>
          <a:p>
            <a:pPr algn="r">
              <a:defRPr/>
            </a:pPr>
            <a:endParaRPr lang="pt-BR" sz="1000" dirty="0">
              <a:effectLst>
                <a:outerShdw blurRad="38100" dist="38100" dir="2700000" algn="tl">
                  <a:srgbClr val="000000"/>
                </a:outerShdw>
              </a:effectLst>
              <a:latin typeface="Verdana" pitchFamily="34" charset="0"/>
            </a:endParaRPr>
          </a:p>
        </p:txBody>
      </p:sp>
      <p:sp>
        <p:nvSpPr>
          <p:cNvPr id="10" name="CaixaDeTexto 9"/>
          <p:cNvSpPr txBox="1"/>
          <p:nvPr/>
        </p:nvSpPr>
        <p:spPr>
          <a:xfrm>
            <a:off x="528638" y="2628900"/>
            <a:ext cx="3357562" cy="703263"/>
          </a:xfrm>
          <a:prstGeom prst="rect">
            <a:avLst/>
          </a:prstGeom>
          <a:noFill/>
        </p:spPr>
        <p:txBody>
          <a:bodyPr>
            <a:spAutoFit/>
          </a:bodyPr>
          <a:lstStyle/>
          <a:p>
            <a:pPr algn="ctr">
              <a:defRPr/>
            </a:pPr>
            <a:r>
              <a:rPr lang="pt-BR" dirty="0">
                <a:solidFill>
                  <a:srgbClr val="001D3B"/>
                </a:solidFill>
                <a:effectLst>
                  <a:outerShdw blurRad="38100" dist="38100" dir="2700000" algn="tl">
                    <a:srgbClr val="000000"/>
                  </a:outerShdw>
                </a:effectLst>
                <a:latin typeface="Verdana" pitchFamily="34" charset="0"/>
              </a:rPr>
              <a:t>CONSTITUIÇÃO</a:t>
            </a:r>
          </a:p>
          <a:p>
            <a:pPr algn="ctr">
              <a:defRPr/>
            </a:pPr>
            <a:r>
              <a:rPr lang="pt-BR" sz="1100" dirty="0">
                <a:solidFill>
                  <a:srgbClr val="001D3B"/>
                </a:solidFill>
                <a:latin typeface="Verdana" pitchFamily="34" charset="0"/>
              </a:rPr>
              <a:t>REPÚBLICA FEDERATIVA DO BRASIL</a:t>
            </a:r>
          </a:p>
          <a:p>
            <a:pPr algn="ctr">
              <a:defRPr/>
            </a:pPr>
            <a:r>
              <a:rPr lang="pt-BR" sz="1100" dirty="0">
                <a:solidFill>
                  <a:srgbClr val="001D3B"/>
                </a:solidFill>
                <a:latin typeface="Verdana" pitchFamily="34" charset="0"/>
              </a:rPr>
              <a:t>1988 </a:t>
            </a:r>
            <a:endParaRPr lang="pt-BR" dirty="0">
              <a:solidFill>
                <a:srgbClr val="001D3B"/>
              </a:solidFill>
              <a:latin typeface="Verdana" pitchFamily="34" charset="0"/>
            </a:endParaRPr>
          </a:p>
        </p:txBody>
      </p:sp>
      <p:pic>
        <p:nvPicPr>
          <p:cNvPr id="28677" name="Picture 2"/>
          <p:cNvPicPr>
            <a:picLocks noChangeAspect="1" noChangeArrowheads="1"/>
          </p:cNvPicPr>
          <p:nvPr/>
        </p:nvPicPr>
        <p:blipFill>
          <a:blip r:embed="rId4" cstate="print"/>
          <a:srcRect/>
          <a:stretch>
            <a:fillRect/>
          </a:stretch>
        </p:blipFill>
        <p:spPr bwMode="auto">
          <a:xfrm>
            <a:off x="-7938" y="0"/>
            <a:ext cx="3436938" cy="2357438"/>
          </a:xfrm>
          <a:prstGeom prst="rect">
            <a:avLst/>
          </a:prstGeom>
          <a:noFill/>
          <a:ln w="9525">
            <a:noFill/>
            <a:miter lim="800000"/>
            <a:headEnd/>
            <a:tailEnd/>
          </a:ln>
        </p:spPr>
      </p:pic>
      <p:sp>
        <p:nvSpPr>
          <p:cNvPr id="12" name="CaixaDeTexto 11"/>
          <p:cNvSpPr txBox="1"/>
          <p:nvPr/>
        </p:nvSpPr>
        <p:spPr>
          <a:xfrm>
            <a:off x="500063" y="857250"/>
            <a:ext cx="3375025" cy="1754188"/>
          </a:xfrm>
          <a:prstGeom prst="rect">
            <a:avLst/>
          </a:prstGeom>
          <a:solidFill>
            <a:schemeClr val="bg1">
              <a:lumMod val="65000"/>
            </a:schemeClr>
          </a:solidFill>
          <a:ln>
            <a:noFill/>
          </a:ln>
        </p:spPr>
        <p:txBody>
          <a:bodyPr>
            <a:spAutoFit/>
          </a:bodyPr>
          <a:lstStyle/>
          <a:p>
            <a:pPr>
              <a:defRPr/>
            </a:pPr>
            <a:endParaRPr lang="pt-BR" dirty="0">
              <a:latin typeface="Verdana" pitchFamily="34" charset="0"/>
            </a:endParaRPr>
          </a:p>
          <a:p>
            <a:pPr>
              <a:defRPr/>
            </a:pPr>
            <a:endParaRPr lang="pt-BR" dirty="0">
              <a:latin typeface="Verdana" pitchFamily="34" charset="0"/>
            </a:endParaRPr>
          </a:p>
          <a:p>
            <a:pPr>
              <a:defRPr/>
            </a:pPr>
            <a:endParaRPr lang="pt-BR" dirty="0">
              <a:latin typeface="Verdana" pitchFamily="34" charset="0"/>
            </a:endParaRPr>
          </a:p>
          <a:p>
            <a:pPr>
              <a:defRPr/>
            </a:pPr>
            <a:endParaRPr lang="pt-BR" dirty="0">
              <a:latin typeface="Verdana" pitchFamily="34" charset="0"/>
            </a:endParaRPr>
          </a:p>
          <a:p>
            <a:pPr>
              <a:defRPr/>
            </a:pPr>
            <a:endParaRPr lang="pt-BR" dirty="0">
              <a:latin typeface="Verdana" pitchFamily="34" charset="0"/>
            </a:endParaRPr>
          </a:p>
          <a:p>
            <a:pPr>
              <a:defRPr/>
            </a:pPr>
            <a:endParaRPr lang="pt-BR" dirty="0">
              <a:latin typeface="Verdana" pitchFamily="34" charset="0"/>
            </a:endParaRPr>
          </a:p>
        </p:txBody>
      </p:sp>
      <p:sp>
        <p:nvSpPr>
          <p:cNvPr id="9" name="CaixaDeTexto 8"/>
          <p:cNvSpPr txBox="1"/>
          <p:nvPr/>
        </p:nvSpPr>
        <p:spPr>
          <a:xfrm>
            <a:off x="500063" y="928688"/>
            <a:ext cx="3357562" cy="584200"/>
          </a:xfrm>
          <a:prstGeom prst="rect">
            <a:avLst/>
          </a:prstGeom>
          <a:noFill/>
        </p:spPr>
        <p:txBody>
          <a:bodyPr>
            <a:spAutoFit/>
          </a:bodyPr>
          <a:lstStyle/>
          <a:p>
            <a:pPr algn="ctr">
              <a:defRPr/>
            </a:pPr>
            <a:endParaRPr lang="pt-BR" dirty="0">
              <a:effectLst>
                <a:outerShdw blurRad="38100" dist="38100" dir="2700000" algn="tl">
                  <a:srgbClr val="000000">
                    <a:alpha val="43137"/>
                  </a:srgbClr>
                </a:outerShdw>
              </a:effectLst>
            </a:endParaRPr>
          </a:p>
        </p:txBody>
      </p:sp>
      <p:pic>
        <p:nvPicPr>
          <p:cNvPr id="28680" name="Picture 6" descr="http://upload.wikimedia.org/wikipedia/commons/thumb/b/bf/Coat_of_arms_of_Brazil.svg/150px-Coat_of_arms_of_Brazil.svg.png">
            <a:hlinkClick r:id="rId5" tooltip="Coat of arms of Brazil.svg"/>
          </p:cNvPr>
          <p:cNvPicPr>
            <a:picLocks noChangeAspect="1" noChangeArrowheads="1"/>
          </p:cNvPicPr>
          <p:nvPr/>
        </p:nvPicPr>
        <p:blipFill>
          <a:blip r:embed="rId6" cstate="print"/>
          <a:srcRect/>
          <a:stretch>
            <a:fillRect/>
          </a:stretch>
        </p:blipFill>
        <p:spPr bwMode="auto">
          <a:xfrm>
            <a:off x="1455738" y="992188"/>
            <a:ext cx="1500187" cy="1509712"/>
          </a:xfrm>
          <a:prstGeom prst="rect">
            <a:avLst/>
          </a:prstGeom>
          <a:noFill/>
          <a:ln w="9525">
            <a:noFill/>
            <a:miter lim="800000"/>
            <a:headEnd/>
            <a:tailEnd/>
          </a:ln>
        </p:spPr>
      </p:pic>
      <p:sp>
        <p:nvSpPr>
          <p:cNvPr id="11" name="CaixaDeTexto 10"/>
          <p:cNvSpPr txBox="1"/>
          <p:nvPr/>
        </p:nvSpPr>
        <p:spPr>
          <a:xfrm>
            <a:off x="490538" y="857250"/>
            <a:ext cx="3429000" cy="5016500"/>
          </a:xfrm>
          <a:prstGeom prst="rect">
            <a:avLst/>
          </a:prstGeom>
          <a:noFill/>
          <a:ln w="38100">
            <a:solidFill>
              <a:schemeClr val="tx1"/>
            </a:solidFill>
          </a:ln>
        </p:spPr>
        <p:txBody>
          <a:bodyPr>
            <a:spAutoFit/>
          </a:bodyPr>
          <a:lstStyle/>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p:txBody>
      </p:sp>
      <p:sp>
        <p:nvSpPr>
          <p:cNvPr id="16" name="Retângulo 6"/>
          <p:cNvSpPr>
            <a:spLocks noChangeArrowheads="1"/>
          </p:cNvSpPr>
          <p:nvPr/>
        </p:nvSpPr>
        <p:spPr bwMode="auto">
          <a:xfrm>
            <a:off x="4067175" y="785813"/>
            <a:ext cx="4933950" cy="5170487"/>
          </a:xfrm>
          <a:prstGeom prst="rect">
            <a:avLst/>
          </a:prstGeom>
          <a:noFill/>
          <a:ln w="9525">
            <a:noFill/>
            <a:miter lim="800000"/>
            <a:headEnd/>
            <a:tailEnd/>
          </a:ln>
        </p:spPr>
        <p:txBody>
          <a:bodyPr>
            <a:spAutoFit/>
          </a:bodyPr>
          <a:lstStyle/>
          <a:p>
            <a:pPr algn="ctr">
              <a:spcBef>
                <a:spcPct val="50000"/>
              </a:spcBef>
              <a:defRPr/>
            </a:pPr>
            <a:r>
              <a:rPr kumimoji="1" lang="pt-BR" sz="3000" dirty="0">
                <a:solidFill>
                  <a:schemeClr val="bg1"/>
                </a:solidFill>
                <a:effectLst>
                  <a:outerShdw blurRad="38100" dist="38100" dir="2700000" algn="tl">
                    <a:srgbClr val="000000"/>
                  </a:outerShdw>
                </a:effectLst>
                <a:latin typeface="Verdana" pitchFamily="34" charset="0"/>
              </a:rPr>
              <a:t>Art. 42. </a:t>
            </a:r>
            <a:r>
              <a:rPr kumimoji="1" lang="pt-BR" sz="3000" dirty="0">
                <a:solidFill>
                  <a:srgbClr val="FFFF00"/>
                </a:solidFill>
                <a:effectLst>
                  <a:outerShdw blurRad="38100" dist="38100" dir="2700000" algn="tl">
                    <a:srgbClr val="000000"/>
                  </a:outerShdw>
                </a:effectLst>
                <a:latin typeface="Verdana" pitchFamily="34" charset="0"/>
              </a:rPr>
              <a:t>Os membros das Polícias Militares e Corpos de Bombeiros Militares, instituições organizadas com base na hierarquia e disciplina, </a:t>
            </a:r>
            <a:r>
              <a:rPr kumimoji="1" lang="pt-BR" sz="3000" u="sng" dirty="0">
                <a:solidFill>
                  <a:srgbClr val="FFFF00"/>
                </a:solidFill>
                <a:effectLst>
                  <a:outerShdw blurRad="38100" dist="38100" dir="2700000" algn="tl">
                    <a:srgbClr val="000000"/>
                  </a:outerShdw>
                </a:effectLst>
                <a:latin typeface="Verdana" pitchFamily="34" charset="0"/>
              </a:rPr>
              <a:t>são</a:t>
            </a:r>
            <a:r>
              <a:rPr kumimoji="1" lang="pt-BR" sz="3000" u="sng" dirty="0">
                <a:solidFill>
                  <a:schemeClr val="bg1"/>
                </a:solidFill>
                <a:effectLst>
                  <a:outerShdw blurRad="38100" dist="38100" dir="2700000" algn="tl">
                    <a:srgbClr val="000000"/>
                  </a:outerShdw>
                </a:effectLst>
                <a:latin typeface="Verdana" pitchFamily="34" charset="0"/>
              </a:rPr>
              <a:t> militares </a:t>
            </a:r>
            <a:r>
              <a:rPr kumimoji="1" lang="pt-BR" sz="3000" u="sng" dirty="0">
                <a:solidFill>
                  <a:srgbClr val="FFFF00"/>
                </a:solidFill>
                <a:effectLst>
                  <a:outerShdw blurRad="38100" dist="38100" dir="2700000" algn="tl">
                    <a:srgbClr val="000000"/>
                  </a:outerShdw>
                </a:effectLst>
                <a:latin typeface="Verdana" pitchFamily="34" charset="0"/>
              </a:rPr>
              <a:t>dos estados</a:t>
            </a:r>
            <a:r>
              <a:rPr kumimoji="1" lang="pt-BR" sz="3000" dirty="0">
                <a:solidFill>
                  <a:srgbClr val="FFFF00"/>
                </a:solidFill>
                <a:effectLst>
                  <a:outerShdw blurRad="38100" dist="38100" dir="2700000" algn="tl">
                    <a:srgbClr val="000000"/>
                  </a:outerShdw>
                </a:effectLst>
                <a:latin typeface="Verdana" pitchFamily="34" charset="0"/>
              </a:rPr>
              <a:t>, do Distrito Federal e dos territórios.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http://cienciahoje.uol.com.br/images/ch%20on-line/2005/4117a.jpg"/>
          <p:cNvPicPr>
            <a:picLocks noChangeAspect="1" noChangeArrowheads="1"/>
          </p:cNvPicPr>
          <p:nvPr/>
        </p:nvPicPr>
        <p:blipFill>
          <a:blip r:embed="rId3" cstate="print"/>
          <a:srcRect/>
          <a:stretch>
            <a:fillRect/>
          </a:stretch>
        </p:blipFill>
        <p:spPr bwMode="auto">
          <a:xfrm>
            <a:off x="500063" y="857250"/>
            <a:ext cx="3394075" cy="5000625"/>
          </a:xfrm>
          <a:prstGeom prst="rect">
            <a:avLst/>
          </a:prstGeom>
          <a:noFill/>
          <a:ln w="9525">
            <a:solidFill>
              <a:schemeClr val="tx1">
                <a:lumMod val="65000"/>
                <a:lumOff val="35000"/>
              </a:schemeClr>
            </a:solidFill>
            <a:miter lim="800000"/>
            <a:headEnd/>
            <a:tailEnd/>
          </a:ln>
        </p:spPr>
      </p:pic>
      <p:sp>
        <p:nvSpPr>
          <p:cNvPr id="4" name="Espaço Reservado para Número de Slide 5"/>
          <p:cNvSpPr txBox="1">
            <a:spLocks noGrp="1"/>
          </p:cNvSpPr>
          <p:nvPr/>
        </p:nvSpPr>
        <p:spPr bwMode="auto">
          <a:xfrm>
            <a:off x="6553200" y="6243638"/>
            <a:ext cx="2133600" cy="457200"/>
          </a:xfrm>
          <a:prstGeom prst="rect">
            <a:avLst/>
          </a:prstGeom>
          <a:noFill/>
          <a:ln>
            <a:miter lim="800000"/>
            <a:headEnd/>
            <a:tailEnd/>
          </a:ln>
        </p:spPr>
        <p:txBody>
          <a:bodyPr/>
          <a:lstStyle/>
          <a:p>
            <a:pPr algn="r">
              <a:defRPr/>
            </a:pPr>
            <a:endParaRPr lang="pt-BR" sz="1000" dirty="0">
              <a:effectLst>
                <a:outerShdw blurRad="38100" dist="38100" dir="2700000" algn="tl">
                  <a:srgbClr val="000000"/>
                </a:outerShdw>
              </a:effectLst>
              <a:latin typeface="Verdana" pitchFamily="34" charset="0"/>
            </a:endParaRPr>
          </a:p>
        </p:txBody>
      </p:sp>
      <p:sp>
        <p:nvSpPr>
          <p:cNvPr id="10" name="CaixaDeTexto 9"/>
          <p:cNvSpPr txBox="1"/>
          <p:nvPr/>
        </p:nvSpPr>
        <p:spPr>
          <a:xfrm>
            <a:off x="528638" y="2628900"/>
            <a:ext cx="3357562" cy="703263"/>
          </a:xfrm>
          <a:prstGeom prst="rect">
            <a:avLst/>
          </a:prstGeom>
          <a:noFill/>
        </p:spPr>
        <p:txBody>
          <a:bodyPr>
            <a:spAutoFit/>
          </a:bodyPr>
          <a:lstStyle/>
          <a:p>
            <a:pPr algn="ctr">
              <a:defRPr/>
            </a:pPr>
            <a:r>
              <a:rPr lang="pt-BR" dirty="0">
                <a:solidFill>
                  <a:srgbClr val="001D3B"/>
                </a:solidFill>
                <a:effectLst>
                  <a:outerShdw blurRad="38100" dist="38100" dir="2700000" algn="tl">
                    <a:srgbClr val="000000"/>
                  </a:outerShdw>
                </a:effectLst>
                <a:latin typeface="Verdana" pitchFamily="34" charset="0"/>
              </a:rPr>
              <a:t>CONSTITUIÇÃO</a:t>
            </a:r>
          </a:p>
          <a:p>
            <a:pPr algn="ctr">
              <a:defRPr/>
            </a:pPr>
            <a:r>
              <a:rPr lang="pt-BR" sz="1100" dirty="0">
                <a:solidFill>
                  <a:srgbClr val="001D3B"/>
                </a:solidFill>
                <a:latin typeface="Verdana" pitchFamily="34" charset="0"/>
              </a:rPr>
              <a:t>REPÚBLICA FEDERATIVA DO BRASIL</a:t>
            </a:r>
          </a:p>
          <a:p>
            <a:pPr algn="ctr">
              <a:defRPr/>
            </a:pPr>
            <a:r>
              <a:rPr lang="pt-BR" sz="1100" dirty="0">
                <a:solidFill>
                  <a:srgbClr val="001D3B"/>
                </a:solidFill>
                <a:latin typeface="Verdana" pitchFamily="34" charset="0"/>
              </a:rPr>
              <a:t>1988 </a:t>
            </a:r>
            <a:endParaRPr lang="pt-BR" dirty="0">
              <a:solidFill>
                <a:srgbClr val="001D3B"/>
              </a:solidFill>
              <a:latin typeface="Verdana" pitchFamily="34" charset="0"/>
            </a:endParaRPr>
          </a:p>
        </p:txBody>
      </p:sp>
      <p:pic>
        <p:nvPicPr>
          <p:cNvPr id="29701" name="Picture 2"/>
          <p:cNvPicPr>
            <a:picLocks noChangeAspect="1" noChangeArrowheads="1"/>
          </p:cNvPicPr>
          <p:nvPr/>
        </p:nvPicPr>
        <p:blipFill>
          <a:blip r:embed="rId4" cstate="print"/>
          <a:srcRect/>
          <a:stretch>
            <a:fillRect/>
          </a:stretch>
        </p:blipFill>
        <p:spPr bwMode="auto">
          <a:xfrm>
            <a:off x="-7938" y="0"/>
            <a:ext cx="3436938" cy="2357438"/>
          </a:xfrm>
          <a:prstGeom prst="rect">
            <a:avLst/>
          </a:prstGeom>
          <a:noFill/>
          <a:ln w="9525">
            <a:noFill/>
            <a:miter lim="800000"/>
            <a:headEnd/>
            <a:tailEnd/>
          </a:ln>
        </p:spPr>
      </p:pic>
      <p:sp>
        <p:nvSpPr>
          <p:cNvPr id="12" name="CaixaDeTexto 11"/>
          <p:cNvSpPr txBox="1"/>
          <p:nvPr/>
        </p:nvSpPr>
        <p:spPr>
          <a:xfrm>
            <a:off x="500063" y="857250"/>
            <a:ext cx="3375025" cy="1754188"/>
          </a:xfrm>
          <a:prstGeom prst="rect">
            <a:avLst/>
          </a:prstGeom>
          <a:solidFill>
            <a:schemeClr val="bg1">
              <a:lumMod val="65000"/>
            </a:schemeClr>
          </a:solidFill>
          <a:ln>
            <a:noFill/>
          </a:ln>
        </p:spPr>
        <p:txBody>
          <a:bodyPr>
            <a:spAutoFit/>
          </a:bodyPr>
          <a:lstStyle/>
          <a:p>
            <a:pPr>
              <a:defRPr/>
            </a:pPr>
            <a:endParaRPr lang="pt-BR" dirty="0">
              <a:latin typeface="Verdana" pitchFamily="34" charset="0"/>
            </a:endParaRPr>
          </a:p>
          <a:p>
            <a:pPr>
              <a:defRPr/>
            </a:pPr>
            <a:endParaRPr lang="pt-BR" dirty="0">
              <a:latin typeface="Verdana" pitchFamily="34" charset="0"/>
            </a:endParaRPr>
          </a:p>
          <a:p>
            <a:pPr>
              <a:defRPr/>
            </a:pPr>
            <a:endParaRPr lang="pt-BR" dirty="0">
              <a:latin typeface="Verdana" pitchFamily="34" charset="0"/>
            </a:endParaRPr>
          </a:p>
          <a:p>
            <a:pPr>
              <a:defRPr/>
            </a:pPr>
            <a:endParaRPr lang="pt-BR" dirty="0">
              <a:latin typeface="Verdana" pitchFamily="34" charset="0"/>
            </a:endParaRPr>
          </a:p>
          <a:p>
            <a:pPr>
              <a:defRPr/>
            </a:pPr>
            <a:endParaRPr lang="pt-BR" dirty="0">
              <a:latin typeface="Verdana" pitchFamily="34" charset="0"/>
            </a:endParaRPr>
          </a:p>
          <a:p>
            <a:pPr>
              <a:defRPr/>
            </a:pPr>
            <a:endParaRPr lang="pt-BR" dirty="0">
              <a:latin typeface="Verdana" pitchFamily="34" charset="0"/>
            </a:endParaRPr>
          </a:p>
        </p:txBody>
      </p:sp>
      <p:sp>
        <p:nvSpPr>
          <p:cNvPr id="9" name="CaixaDeTexto 8"/>
          <p:cNvSpPr txBox="1"/>
          <p:nvPr/>
        </p:nvSpPr>
        <p:spPr>
          <a:xfrm>
            <a:off x="500063" y="928688"/>
            <a:ext cx="3357562" cy="584200"/>
          </a:xfrm>
          <a:prstGeom prst="rect">
            <a:avLst/>
          </a:prstGeom>
          <a:noFill/>
        </p:spPr>
        <p:txBody>
          <a:bodyPr>
            <a:spAutoFit/>
          </a:bodyPr>
          <a:lstStyle/>
          <a:p>
            <a:pPr algn="ctr">
              <a:defRPr/>
            </a:pPr>
            <a:endParaRPr lang="pt-BR" dirty="0">
              <a:effectLst>
                <a:outerShdw blurRad="38100" dist="38100" dir="2700000" algn="tl">
                  <a:srgbClr val="000000">
                    <a:alpha val="43137"/>
                  </a:srgbClr>
                </a:outerShdw>
              </a:effectLst>
            </a:endParaRPr>
          </a:p>
        </p:txBody>
      </p:sp>
      <p:pic>
        <p:nvPicPr>
          <p:cNvPr id="29704" name="Picture 6" descr="http://upload.wikimedia.org/wikipedia/commons/thumb/b/bf/Coat_of_arms_of_Brazil.svg/150px-Coat_of_arms_of_Brazil.svg.png">
            <a:hlinkClick r:id="rId5" tooltip="Coat of arms of Brazil.svg"/>
          </p:cNvPr>
          <p:cNvPicPr>
            <a:picLocks noChangeAspect="1" noChangeArrowheads="1"/>
          </p:cNvPicPr>
          <p:nvPr/>
        </p:nvPicPr>
        <p:blipFill>
          <a:blip r:embed="rId6" cstate="print"/>
          <a:srcRect/>
          <a:stretch>
            <a:fillRect/>
          </a:stretch>
        </p:blipFill>
        <p:spPr bwMode="auto">
          <a:xfrm>
            <a:off x="1455738" y="992188"/>
            <a:ext cx="1500187" cy="1509712"/>
          </a:xfrm>
          <a:prstGeom prst="rect">
            <a:avLst/>
          </a:prstGeom>
          <a:noFill/>
          <a:ln w="9525">
            <a:noFill/>
            <a:miter lim="800000"/>
            <a:headEnd/>
            <a:tailEnd/>
          </a:ln>
        </p:spPr>
      </p:pic>
      <p:sp>
        <p:nvSpPr>
          <p:cNvPr id="11" name="CaixaDeTexto 10"/>
          <p:cNvSpPr txBox="1"/>
          <p:nvPr/>
        </p:nvSpPr>
        <p:spPr>
          <a:xfrm>
            <a:off x="490538" y="857250"/>
            <a:ext cx="3429000" cy="5016500"/>
          </a:xfrm>
          <a:prstGeom prst="rect">
            <a:avLst/>
          </a:prstGeom>
          <a:noFill/>
          <a:ln w="38100">
            <a:solidFill>
              <a:schemeClr val="tx1"/>
            </a:solidFill>
          </a:ln>
        </p:spPr>
        <p:txBody>
          <a:bodyPr>
            <a:spAutoFit/>
          </a:bodyPr>
          <a:lstStyle/>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p:txBody>
      </p:sp>
      <p:sp>
        <p:nvSpPr>
          <p:cNvPr id="16" name="Retângulo 6"/>
          <p:cNvSpPr>
            <a:spLocks noChangeArrowheads="1"/>
          </p:cNvSpPr>
          <p:nvPr/>
        </p:nvSpPr>
        <p:spPr bwMode="auto">
          <a:xfrm>
            <a:off x="4067175" y="785813"/>
            <a:ext cx="4933950" cy="5862637"/>
          </a:xfrm>
          <a:prstGeom prst="rect">
            <a:avLst/>
          </a:prstGeom>
          <a:noFill/>
          <a:ln w="9525">
            <a:noFill/>
            <a:miter lim="800000"/>
            <a:headEnd/>
            <a:tailEnd/>
          </a:ln>
        </p:spPr>
        <p:txBody>
          <a:bodyPr>
            <a:spAutoFit/>
          </a:bodyPr>
          <a:lstStyle/>
          <a:p>
            <a:pPr algn="ctr">
              <a:spcBef>
                <a:spcPct val="50000"/>
              </a:spcBef>
              <a:defRPr/>
            </a:pPr>
            <a:r>
              <a:rPr kumimoji="1" lang="pt-BR" sz="3000" dirty="0">
                <a:solidFill>
                  <a:schemeClr val="bg1"/>
                </a:solidFill>
                <a:effectLst>
                  <a:outerShdw blurRad="38100" dist="38100" dir="2700000" algn="tl">
                    <a:srgbClr val="000000"/>
                  </a:outerShdw>
                </a:effectLst>
                <a:latin typeface="Verdana" pitchFamily="34" charset="0"/>
              </a:rPr>
              <a:t>Art. 142, § 3º VI</a:t>
            </a:r>
          </a:p>
          <a:p>
            <a:pPr algn="ctr">
              <a:spcBef>
                <a:spcPct val="50000"/>
              </a:spcBef>
              <a:defRPr/>
            </a:pPr>
            <a:r>
              <a:rPr kumimoji="1" lang="pt-BR" sz="3000" dirty="0">
                <a:solidFill>
                  <a:srgbClr val="FFFF00"/>
                </a:solidFill>
                <a:effectLst>
                  <a:outerShdw blurRad="38100" dist="38100" dir="2700000" algn="tl">
                    <a:srgbClr val="000000"/>
                  </a:outerShdw>
                </a:effectLst>
                <a:latin typeface="Verdana" pitchFamily="34" charset="0"/>
              </a:rPr>
              <a:t>“ o oficial só perderá o posto e a patente se for julgado indigno do oficialato ou com ele incompatível, </a:t>
            </a:r>
            <a:r>
              <a:rPr kumimoji="1" lang="pt-BR" sz="3000" dirty="0">
                <a:solidFill>
                  <a:schemeClr val="bg1"/>
                </a:solidFill>
                <a:effectLst>
                  <a:outerShdw blurRad="38100" dist="38100" dir="2700000" algn="tl">
                    <a:srgbClr val="000000"/>
                  </a:outerShdw>
                </a:effectLst>
                <a:latin typeface="Verdana" pitchFamily="34" charset="0"/>
              </a:rPr>
              <a:t>por decisão de tribunal militar de caráter permanente,</a:t>
            </a:r>
            <a:r>
              <a:rPr kumimoji="1" lang="pt-BR" sz="3000" dirty="0">
                <a:solidFill>
                  <a:srgbClr val="FFFF00"/>
                </a:solidFill>
                <a:effectLst>
                  <a:outerShdw blurRad="38100" dist="38100" dir="2700000" algn="tl">
                    <a:srgbClr val="000000"/>
                  </a:outerShdw>
                </a:effectLst>
                <a:latin typeface="Verdana" pitchFamily="34" charset="0"/>
              </a:rPr>
              <a:t> em tempo de paz, ou de tribunal especial, em tempo de guerra.”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http://cienciahoje.uol.com.br/images/ch%20on-line/2005/4117a.jpg"/>
          <p:cNvPicPr>
            <a:picLocks noChangeAspect="1" noChangeArrowheads="1"/>
          </p:cNvPicPr>
          <p:nvPr/>
        </p:nvPicPr>
        <p:blipFill>
          <a:blip r:embed="rId3" cstate="print"/>
          <a:srcRect/>
          <a:stretch>
            <a:fillRect/>
          </a:stretch>
        </p:blipFill>
        <p:spPr bwMode="auto">
          <a:xfrm>
            <a:off x="500063" y="857250"/>
            <a:ext cx="3394075" cy="5000625"/>
          </a:xfrm>
          <a:prstGeom prst="rect">
            <a:avLst/>
          </a:prstGeom>
          <a:noFill/>
          <a:ln w="9525">
            <a:solidFill>
              <a:schemeClr val="tx1">
                <a:lumMod val="65000"/>
                <a:lumOff val="35000"/>
              </a:schemeClr>
            </a:solidFill>
            <a:miter lim="800000"/>
            <a:headEnd/>
            <a:tailEnd/>
          </a:ln>
        </p:spPr>
      </p:pic>
      <p:sp>
        <p:nvSpPr>
          <p:cNvPr id="4" name="Espaço Reservado para Número de Slide 5"/>
          <p:cNvSpPr txBox="1">
            <a:spLocks noGrp="1"/>
          </p:cNvSpPr>
          <p:nvPr/>
        </p:nvSpPr>
        <p:spPr bwMode="auto">
          <a:xfrm>
            <a:off x="6553200" y="6243638"/>
            <a:ext cx="2133600" cy="457200"/>
          </a:xfrm>
          <a:prstGeom prst="rect">
            <a:avLst/>
          </a:prstGeom>
          <a:noFill/>
          <a:ln>
            <a:miter lim="800000"/>
            <a:headEnd/>
            <a:tailEnd/>
          </a:ln>
        </p:spPr>
        <p:txBody>
          <a:bodyPr/>
          <a:lstStyle/>
          <a:p>
            <a:pPr algn="r">
              <a:defRPr/>
            </a:pPr>
            <a:endParaRPr lang="pt-BR" sz="1000" dirty="0">
              <a:effectLst>
                <a:outerShdw blurRad="38100" dist="38100" dir="2700000" algn="tl">
                  <a:srgbClr val="000000"/>
                </a:outerShdw>
              </a:effectLst>
              <a:latin typeface="Verdana" pitchFamily="34" charset="0"/>
            </a:endParaRPr>
          </a:p>
        </p:txBody>
      </p:sp>
      <p:sp>
        <p:nvSpPr>
          <p:cNvPr id="10" name="CaixaDeTexto 9"/>
          <p:cNvSpPr txBox="1"/>
          <p:nvPr/>
        </p:nvSpPr>
        <p:spPr>
          <a:xfrm>
            <a:off x="528638" y="2628900"/>
            <a:ext cx="3357562" cy="703263"/>
          </a:xfrm>
          <a:prstGeom prst="rect">
            <a:avLst/>
          </a:prstGeom>
          <a:noFill/>
        </p:spPr>
        <p:txBody>
          <a:bodyPr>
            <a:spAutoFit/>
          </a:bodyPr>
          <a:lstStyle/>
          <a:p>
            <a:pPr algn="ctr">
              <a:defRPr/>
            </a:pPr>
            <a:r>
              <a:rPr lang="pt-BR" dirty="0">
                <a:solidFill>
                  <a:srgbClr val="001D3B"/>
                </a:solidFill>
                <a:effectLst>
                  <a:outerShdw blurRad="38100" dist="38100" dir="2700000" algn="tl">
                    <a:srgbClr val="000000"/>
                  </a:outerShdw>
                </a:effectLst>
                <a:latin typeface="Verdana" pitchFamily="34" charset="0"/>
              </a:rPr>
              <a:t>CONSTITUIÇÃO</a:t>
            </a:r>
          </a:p>
          <a:p>
            <a:pPr algn="ctr">
              <a:defRPr/>
            </a:pPr>
            <a:r>
              <a:rPr lang="pt-BR" sz="1100" dirty="0">
                <a:solidFill>
                  <a:srgbClr val="001D3B"/>
                </a:solidFill>
                <a:latin typeface="Verdana" pitchFamily="34" charset="0"/>
              </a:rPr>
              <a:t>REPÚBLICA FEDERATIVA DO BRASIL</a:t>
            </a:r>
          </a:p>
          <a:p>
            <a:pPr algn="ctr">
              <a:defRPr/>
            </a:pPr>
            <a:r>
              <a:rPr lang="pt-BR" sz="1100" dirty="0">
                <a:solidFill>
                  <a:srgbClr val="001D3B"/>
                </a:solidFill>
                <a:latin typeface="Verdana" pitchFamily="34" charset="0"/>
              </a:rPr>
              <a:t>1988 </a:t>
            </a:r>
            <a:endParaRPr lang="pt-BR" dirty="0">
              <a:solidFill>
                <a:srgbClr val="001D3B"/>
              </a:solidFill>
              <a:latin typeface="Verdana" pitchFamily="34" charset="0"/>
            </a:endParaRPr>
          </a:p>
        </p:txBody>
      </p:sp>
      <p:pic>
        <p:nvPicPr>
          <p:cNvPr id="30725" name="Picture 2"/>
          <p:cNvPicPr>
            <a:picLocks noChangeAspect="1" noChangeArrowheads="1"/>
          </p:cNvPicPr>
          <p:nvPr/>
        </p:nvPicPr>
        <p:blipFill>
          <a:blip r:embed="rId4" cstate="print"/>
          <a:srcRect/>
          <a:stretch>
            <a:fillRect/>
          </a:stretch>
        </p:blipFill>
        <p:spPr bwMode="auto">
          <a:xfrm>
            <a:off x="-7938" y="0"/>
            <a:ext cx="3436938" cy="2357438"/>
          </a:xfrm>
          <a:prstGeom prst="rect">
            <a:avLst/>
          </a:prstGeom>
          <a:noFill/>
          <a:ln w="9525">
            <a:noFill/>
            <a:miter lim="800000"/>
            <a:headEnd/>
            <a:tailEnd/>
          </a:ln>
        </p:spPr>
      </p:pic>
      <p:sp>
        <p:nvSpPr>
          <p:cNvPr id="12" name="CaixaDeTexto 11"/>
          <p:cNvSpPr txBox="1"/>
          <p:nvPr/>
        </p:nvSpPr>
        <p:spPr>
          <a:xfrm>
            <a:off x="500063" y="857250"/>
            <a:ext cx="3375025" cy="1754188"/>
          </a:xfrm>
          <a:prstGeom prst="rect">
            <a:avLst/>
          </a:prstGeom>
          <a:solidFill>
            <a:schemeClr val="bg1">
              <a:lumMod val="65000"/>
            </a:schemeClr>
          </a:solidFill>
          <a:ln>
            <a:noFill/>
          </a:ln>
        </p:spPr>
        <p:txBody>
          <a:bodyPr>
            <a:spAutoFit/>
          </a:bodyPr>
          <a:lstStyle/>
          <a:p>
            <a:pPr>
              <a:defRPr/>
            </a:pPr>
            <a:endParaRPr lang="pt-BR" dirty="0">
              <a:latin typeface="Verdana" pitchFamily="34" charset="0"/>
            </a:endParaRPr>
          </a:p>
          <a:p>
            <a:pPr>
              <a:defRPr/>
            </a:pPr>
            <a:endParaRPr lang="pt-BR" dirty="0">
              <a:latin typeface="Verdana" pitchFamily="34" charset="0"/>
            </a:endParaRPr>
          </a:p>
          <a:p>
            <a:pPr>
              <a:defRPr/>
            </a:pPr>
            <a:endParaRPr lang="pt-BR" dirty="0">
              <a:latin typeface="Verdana" pitchFamily="34" charset="0"/>
            </a:endParaRPr>
          </a:p>
          <a:p>
            <a:pPr>
              <a:defRPr/>
            </a:pPr>
            <a:endParaRPr lang="pt-BR" dirty="0">
              <a:latin typeface="Verdana" pitchFamily="34" charset="0"/>
            </a:endParaRPr>
          </a:p>
          <a:p>
            <a:pPr>
              <a:defRPr/>
            </a:pPr>
            <a:endParaRPr lang="pt-BR" dirty="0">
              <a:latin typeface="Verdana" pitchFamily="34" charset="0"/>
            </a:endParaRPr>
          </a:p>
          <a:p>
            <a:pPr>
              <a:defRPr/>
            </a:pPr>
            <a:endParaRPr lang="pt-BR" dirty="0">
              <a:latin typeface="Verdana" pitchFamily="34" charset="0"/>
            </a:endParaRPr>
          </a:p>
        </p:txBody>
      </p:sp>
      <p:sp>
        <p:nvSpPr>
          <p:cNvPr id="9" name="CaixaDeTexto 8"/>
          <p:cNvSpPr txBox="1"/>
          <p:nvPr/>
        </p:nvSpPr>
        <p:spPr>
          <a:xfrm>
            <a:off x="500063" y="928688"/>
            <a:ext cx="3357562" cy="584200"/>
          </a:xfrm>
          <a:prstGeom prst="rect">
            <a:avLst/>
          </a:prstGeom>
          <a:noFill/>
        </p:spPr>
        <p:txBody>
          <a:bodyPr>
            <a:spAutoFit/>
          </a:bodyPr>
          <a:lstStyle/>
          <a:p>
            <a:pPr algn="ctr">
              <a:defRPr/>
            </a:pPr>
            <a:endParaRPr lang="pt-BR" dirty="0">
              <a:effectLst>
                <a:outerShdw blurRad="38100" dist="38100" dir="2700000" algn="tl">
                  <a:srgbClr val="000000">
                    <a:alpha val="43137"/>
                  </a:srgbClr>
                </a:outerShdw>
              </a:effectLst>
            </a:endParaRPr>
          </a:p>
        </p:txBody>
      </p:sp>
      <p:pic>
        <p:nvPicPr>
          <p:cNvPr id="30728" name="Picture 6" descr="http://upload.wikimedia.org/wikipedia/commons/thumb/b/bf/Coat_of_arms_of_Brazil.svg/150px-Coat_of_arms_of_Brazil.svg.png">
            <a:hlinkClick r:id="rId5" tooltip="Coat of arms of Brazil.svg"/>
          </p:cNvPr>
          <p:cNvPicPr>
            <a:picLocks noChangeAspect="1" noChangeArrowheads="1"/>
          </p:cNvPicPr>
          <p:nvPr/>
        </p:nvPicPr>
        <p:blipFill>
          <a:blip r:embed="rId6" cstate="print"/>
          <a:srcRect/>
          <a:stretch>
            <a:fillRect/>
          </a:stretch>
        </p:blipFill>
        <p:spPr bwMode="auto">
          <a:xfrm>
            <a:off x="1455738" y="992188"/>
            <a:ext cx="1500187" cy="1509712"/>
          </a:xfrm>
          <a:prstGeom prst="rect">
            <a:avLst/>
          </a:prstGeom>
          <a:noFill/>
          <a:ln w="9525">
            <a:noFill/>
            <a:miter lim="800000"/>
            <a:headEnd/>
            <a:tailEnd/>
          </a:ln>
        </p:spPr>
      </p:pic>
      <p:sp>
        <p:nvSpPr>
          <p:cNvPr id="11" name="CaixaDeTexto 10"/>
          <p:cNvSpPr txBox="1"/>
          <p:nvPr/>
        </p:nvSpPr>
        <p:spPr>
          <a:xfrm>
            <a:off x="490538" y="857250"/>
            <a:ext cx="3429000" cy="5016500"/>
          </a:xfrm>
          <a:prstGeom prst="rect">
            <a:avLst/>
          </a:prstGeom>
          <a:noFill/>
          <a:ln w="38100">
            <a:solidFill>
              <a:schemeClr val="tx1"/>
            </a:solidFill>
          </a:ln>
        </p:spPr>
        <p:txBody>
          <a:bodyPr>
            <a:spAutoFit/>
          </a:bodyPr>
          <a:lstStyle/>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a:p>
            <a:pPr>
              <a:defRPr/>
            </a:pPr>
            <a:endParaRPr lang="pt-BR" dirty="0">
              <a:effectLst>
                <a:outerShdw blurRad="38100" dist="38100" dir="2700000" algn="tl">
                  <a:srgbClr val="000000">
                    <a:alpha val="43137"/>
                  </a:srgbClr>
                </a:outerShdw>
              </a:effectLst>
            </a:endParaRPr>
          </a:p>
        </p:txBody>
      </p:sp>
      <p:sp>
        <p:nvSpPr>
          <p:cNvPr id="16" name="Retângulo 6"/>
          <p:cNvSpPr>
            <a:spLocks noChangeArrowheads="1"/>
          </p:cNvSpPr>
          <p:nvPr/>
        </p:nvSpPr>
        <p:spPr bwMode="auto">
          <a:xfrm>
            <a:off x="4067175" y="642938"/>
            <a:ext cx="4933950" cy="5862637"/>
          </a:xfrm>
          <a:prstGeom prst="rect">
            <a:avLst/>
          </a:prstGeom>
          <a:noFill/>
          <a:ln w="9525">
            <a:noFill/>
            <a:miter lim="800000"/>
            <a:headEnd/>
            <a:tailEnd/>
          </a:ln>
        </p:spPr>
        <p:txBody>
          <a:bodyPr>
            <a:spAutoFit/>
          </a:bodyPr>
          <a:lstStyle/>
          <a:p>
            <a:pPr algn="ctr">
              <a:spcBef>
                <a:spcPct val="50000"/>
              </a:spcBef>
              <a:defRPr/>
            </a:pPr>
            <a:r>
              <a:rPr kumimoji="1" lang="pt-BR" sz="3000" dirty="0">
                <a:solidFill>
                  <a:schemeClr val="bg1"/>
                </a:solidFill>
                <a:effectLst>
                  <a:outerShdw blurRad="38100" dist="38100" dir="2700000" algn="tl">
                    <a:srgbClr val="000000"/>
                  </a:outerShdw>
                </a:effectLst>
                <a:latin typeface="Verdana" pitchFamily="34" charset="0"/>
              </a:rPr>
              <a:t>Art. 142, § 3º VII</a:t>
            </a:r>
          </a:p>
          <a:p>
            <a:pPr algn="ctr">
              <a:spcBef>
                <a:spcPct val="50000"/>
              </a:spcBef>
              <a:defRPr/>
            </a:pPr>
            <a:r>
              <a:rPr kumimoji="1" lang="pt-BR" sz="3000" dirty="0">
                <a:solidFill>
                  <a:srgbClr val="FFFF00"/>
                </a:solidFill>
                <a:effectLst>
                  <a:outerShdw blurRad="38100" dist="38100" dir="2700000" algn="tl">
                    <a:srgbClr val="000000"/>
                  </a:outerShdw>
                </a:effectLst>
                <a:latin typeface="Verdana" pitchFamily="34" charset="0"/>
              </a:rPr>
              <a:t>“ o oficial condenado na justiça comum ou militar a pena privativa de liberdade superior a 2 (dois) anos, por sentença transitada em julgado, será submetido ao julgamento previsto no inciso anterior.”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928813" y="928688"/>
            <a:ext cx="6929437" cy="584200"/>
          </a:xfrm>
          <a:prstGeom prst="rect">
            <a:avLst/>
          </a:prstGeom>
          <a:noFill/>
        </p:spPr>
        <p:txBody>
          <a:bodyPr>
            <a:spAutoFit/>
          </a:bodyPr>
          <a:lstStyle/>
          <a:p>
            <a:pPr algn="ctr" fontAlgn="auto">
              <a:spcBef>
                <a:spcPts val="0"/>
              </a:spcBef>
              <a:spcAft>
                <a:spcPts val="0"/>
              </a:spcAft>
              <a:defRPr/>
            </a:pPr>
            <a:r>
              <a:rPr lang="pt-BR" sz="3200" b="1" dirty="0">
                <a:solidFill>
                  <a:srgbClr val="FFFF00"/>
                </a:solidFill>
                <a:effectLst>
                  <a:outerShdw blurRad="38100" dist="38100" dir="2700000" algn="tl">
                    <a:srgbClr val="000000">
                      <a:alpha val="43137"/>
                    </a:srgbClr>
                  </a:outerShdw>
                </a:effectLst>
                <a:latin typeface="+mn-lt"/>
              </a:rPr>
              <a:t>SUMÁRIO</a:t>
            </a:r>
          </a:p>
        </p:txBody>
      </p:sp>
      <p:sp>
        <p:nvSpPr>
          <p:cNvPr id="3" name="CaixaDeTexto 2"/>
          <p:cNvSpPr txBox="1"/>
          <p:nvPr/>
        </p:nvSpPr>
        <p:spPr>
          <a:xfrm>
            <a:off x="357158" y="2318542"/>
            <a:ext cx="8501122" cy="3785652"/>
          </a:xfrm>
          <a:prstGeom prst="rect">
            <a:avLst/>
          </a:prstGeom>
          <a:noFill/>
        </p:spPr>
        <p:txBody>
          <a:bodyPr>
            <a:spAutoFit/>
          </a:bodyPr>
          <a:lstStyle/>
          <a:p>
            <a:pPr marL="342900" indent="-342900" fontAlgn="auto">
              <a:lnSpc>
                <a:spcPct val="200000"/>
              </a:lnSpc>
              <a:spcBef>
                <a:spcPts val="0"/>
              </a:spcBef>
              <a:spcAft>
                <a:spcPts val="0"/>
              </a:spcAft>
              <a:buFontTx/>
              <a:buAutoNum type="arabicPeriod"/>
              <a:defRPr/>
            </a:pPr>
            <a:r>
              <a:rPr lang="pt-BR" sz="2400" b="1" dirty="0">
                <a:solidFill>
                  <a:schemeClr val="bg1"/>
                </a:solidFill>
                <a:effectLst>
                  <a:outerShdw blurRad="38100" dist="38100" dir="2700000" algn="tl">
                    <a:srgbClr val="000000">
                      <a:alpha val="43137"/>
                    </a:srgbClr>
                  </a:outerShdw>
                </a:effectLst>
                <a:latin typeface="+mj-lt"/>
              </a:rPr>
              <a:t>Introdução</a:t>
            </a:r>
          </a:p>
          <a:p>
            <a:pPr marL="342900" indent="-342900" fontAlgn="auto">
              <a:lnSpc>
                <a:spcPct val="200000"/>
              </a:lnSpc>
              <a:spcBef>
                <a:spcPts val="0"/>
              </a:spcBef>
              <a:spcAft>
                <a:spcPts val="0"/>
              </a:spcAft>
              <a:buFontTx/>
              <a:buAutoNum type="arabicPeriod"/>
              <a:defRPr/>
            </a:pPr>
            <a:r>
              <a:rPr lang="pt-BR" sz="2400" b="1" dirty="0" smtClean="0">
                <a:solidFill>
                  <a:schemeClr val="bg1"/>
                </a:solidFill>
                <a:effectLst>
                  <a:outerShdw blurRad="38100" dist="38100" dir="2700000" algn="tl">
                    <a:srgbClr val="000000">
                      <a:alpha val="43137"/>
                    </a:srgbClr>
                  </a:outerShdw>
                </a:effectLst>
                <a:latin typeface="+mj-lt"/>
              </a:rPr>
              <a:t>Breve Histórico da Justiça Militar</a:t>
            </a:r>
          </a:p>
          <a:p>
            <a:pPr marL="342900" indent="-342900" fontAlgn="auto">
              <a:lnSpc>
                <a:spcPct val="200000"/>
              </a:lnSpc>
              <a:spcBef>
                <a:spcPts val="0"/>
              </a:spcBef>
              <a:spcAft>
                <a:spcPts val="0"/>
              </a:spcAft>
              <a:buFontTx/>
              <a:buAutoNum type="arabicPeriod"/>
              <a:defRPr/>
            </a:pPr>
            <a:r>
              <a:rPr lang="pt-BR" sz="2400" b="1" dirty="0" smtClean="0">
                <a:solidFill>
                  <a:schemeClr val="bg1"/>
                </a:solidFill>
                <a:effectLst>
                  <a:outerShdw blurRad="38100" dist="38100" dir="2700000" algn="tl">
                    <a:srgbClr val="000000">
                      <a:alpha val="43137"/>
                    </a:srgbClr>
                  </a:outerShdw>
                </a:effectLst>
                <a:latin typeface="+mj-lt"/>
              </a:rPr>
              <a:t>Legislação Vigente</a:t>
            </a:r>
            <a:endParaRPr lang="pt-BR" sz="2400" b="1" dirty="0">
              <a:solidFill>
                <a:schemeClr val="bg1"/>
              </a:solidFill>
              <a:effectLst>
                <a:outerShdw blurRad="38100" dist="38100" dir="2700000" algn="tl">
                  <a:srgbClr val="000000">
                    <a:alpha val="43137"/>
                  </a:srgbClr>
                </a:outerShdw>
              </a:effectLst>
              <a:latin typeface="+mj-lt"/>
            </a:endParaRPr>
          </a:p>
          <a:p>
            <a:pPr marL="342900" indent="-342900" fontAlgn="auto">
              <a:lnSpc>
                <a:spcPct val="200000"/>
              </a:lnSpc>
              <a:spcBef>
                <a:spcPts val="0"/>
              </a:spcBef>
              <a:spcAft>
                <a:spcPts val="0"/>
              </a:spcAft>
              <a:buFontTx/>
              <a:buAutoNum type="arabicPeriod"/>
              <a:defRPr/>
            </a:pPr>
            <a:r>
              <a:rPr lang="pt-BR" sz="2400" b="1" dirty="0" smtClean="0">
                <a:ln w="1905"/>
                <a:solidFill>
                  <a:schemeClr val="bg1"/>
                </a:solidFill>
                <a:effectLst>
                  <a:innerShdw blurRad="69850" dist="43180" dir="5400000">
                    <a:srgbClr val="000000">
                      <a:alpha val="65000"/>
                    </a:srgbClr>
                  </a:innerShdw>
                </a:effectLst>
                <a:latin typeface="+mj-lt"/>
              </a:rPr>
              <a:t>Alguns Julgados</a:t>
            </a:r>
            <a:endParaRPr lang="pt-BR" sz="2400" b="1" dirty="0">
              <a:ln w="1905"/>
              <a:solidFill>
                <a:schemeClr val="bg1"/>
              </a:solidFill>
              <a:effectLst>
                <a:innerShdw blurRad="69850" dist="43180" dir="5400000">
                  <a:srgbClr val="000000">
                    <a:alpha val="65000"/>
                  </a:srgbClr>
                </a:innerShdw>
              </a:effectLst>
              <a:latin typeface="+mj-lt"/>
            </a:endParaRPr>
          </a:p>
          <a:p>
            <a:pPr marL="342900" indent="-342900" fontAlgn="auto">
              <a:lnSpc>
                <a:spcPct val="200000"/>
              </a:lnSpc>
              <a:spcBef>
                <a:spcPts val="0"/>
              </a:spcBef>
              <a:spcAft>
                <a:spcPts val="0"/>
              </a:spcAft>
              <a:buFontTx/>
              <a:buAutoNum type="arabicPeriod"/>
              <a:defRPr/>
            </a:pPr>
            <a:r>
              <a:rPr lang="pt-BR" sz="2400" b="1" dirty="0" smtClean="0">
                <a:solidFill>
                  <a:schemeClr val="bg1"/>
                </a:solidFill>
                <a:effectLst>
                  <a:outerShdw blurRad="38100" dist="38100" dir="2700000" algn="tl">
                    <a:srgbClr val="000000">
                      <a:alpha val="43137"/>
                    </a:srgbClr>
                  </a:outerShdw>
                </a:effectLst>
                <a:latin typeface="+mj-lt"/>
              </a:rPr>
              <a:t>Conclusão</a:t>
            </a:r>
            <a:endParaRPr lang="pt-BR" sz="2400" b="1"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nvGraphicFramePr>
        <p:xfrm>
          <a:off x="827584" y="1226609"/>
          <a:ext cx="7992888" cy="4938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BalanÃ§a+da+JustiÃ§a+150+dpi.jpg]"/>
          <p:cNvPicPr>
            <a:picLocks noChangeAspect="1" noChangeArrowheads="1"/>
          </p:cNvPicPr>
          <p:nvPr/>
        </p:nvPicPr>
        <p:blipFill>
          <a:blip r:embed="rId3" cstate="print"/>
          <a:srcRect/>
          <a:stretch>
            <a:fillRect/>
          </a:stretch>
        </p:blipFill>
        <p:spPr bwMode="auto">
          <a:xfrm>
            <a:off x="2643174" y="142852"/>
            <a:ext cx="4143404" cy="6286544"/>
          </a:xfrm>
          <a:prstGeom prst="rect">
            <a:avLst/>
          </a:prstGeom>
          <a:solidFill>
            <a:srgbClr val="FFFFFF">
              <a:shade val="85000"/>
            </a:srgbClr>
          </a:solidFill>
          <a:ln w="34925" cap="sq">
            <a:solidFill>
              <a:srgbClr val="FFFFFF"/>
            </a:solidFill>
            <a:miter lim="800000"/>
          </a:ln>
          <a:effectLst>
            <a:glow rad="228600">
              <a:schemeClr val="accent6">
                <a:satMod val="175000"/>
                <a:alpha val="40000"/>
              </a:schemeClr>
            </a:glow>
            <a:outerShdw blurRad="317500" dir="2700000" algn="ctr">
              <a:srgbClr val="000000">
                <a:alpha val="43000"/>
              </a:srgbClr>
            </a:outerShdw>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15363" name="Rectangle 3"/>
          <p:cNvSpPr>
            <a:spLocks noGrp="1" noChangeArrowheads="1"/>
          </p:cNvSpPr>
          <p:nvPr>
            <p:ph type="body" idx="4294967295"/>
          </p:nvPr>
        </p:nvSpPr>
        <p:spPr>
          <a:xfrm>
            <a:off x="0" y="2944813"/>
            <a:ext cx="9144000" cy="1655762"/>
          </a:xfrm>
        </p:spPr>
        <p:txBody>
          <a:bodyPr/>
          <a:lstStyle/>
          <a:p>
            <a:pPr algn="ctr" eaLnBrk="1" hangingPunct="1">
              <a:buFontTx/>
              <a:buNone/>
            </a:pPr>
            <a:r>
              <a:rPr lang="pt-BR" sz="3600" b="1" dirty="0" smtClean="0">
                <a:solidFill>
                  <a:srgbClr val="FFFF00"/>
                </a:solidFill>
              </a:rPr>
              <a:t>A IMPORTÂNCIA DA JUSTIÇA MILITAR PARA</a:t>
            </a:r>
          </a:p>
          <a:p>
            <a:pPr algn="ctr" eaLnBrk="1" hangingPunct="1">
              <a:buFontTx/>
              <a:buNone/>
            </a:pPr>
            <a:r>
              <a:rPr lang="pt-BR" sz="3600" b="1" dirty="0" smtClean="0">
                <a:solidFill>
                  <a:srgbClr val="FFFF00"/>
                </a:solidFill>
              </a:rPr>
              <a:t> AS INSTITUIÇÕES MILITARES ESTADUAIS</a:t>
            </a:r>
          </a:p>
        </p:txBody>
      </p:sp>
      <p:sp>
        <p:nvSpPr>
          <p:cNvPr id="15364" name="Text Box 4"/>
          <p:cNvSpPr txBox="1">
            <a:spLocks noChangeArrowheads="1"/>
          </p:cNvSpPr>
          <p:nvPr/>
        </p:nvSpPr>
        <p:spPr bwMode="auto">
          <a:xfrm>
            <a:off x="1857375" y="928688"/>
            <a:ext cx="7205663" cy="523220"/>
          </a:xfrm>
          <a:prstGeom prst="rect">
            <a:avLst/>
          </a:prstGeom>
          <a:noFill/>
          <a:ln w="9525">
            <a:noFill/>
            <a:miter lim="800000"/>
            <a:headEnd/>
            <a:tailEnd/>
          </a:ln>
        </p:spPr>
        <p:txBody>
          <a:bodyPr>
            <a:spAutoFit/>
          </a:bodyPr>
          <a:lstStyle/>
          <a:p>
            <a:pPr algn="ctr">
              <a:spcBef>
                <a:spcPct val="50000"/>
              </a:spcBef>
            </a:pPr>
            <a:r>
              <a:rPr kumimoji="1" lang="pt-BR" sz="2800" b="1" dirty="0">
                <a:solidFill>
                  <a:srgbClr val="FF0000"/>
                </a:solidFill>
                <a:latin typeface="+mj-lt"/>
              </a:rPr>
              <a:t>JUSTIÇA MILITAR DO ESTADO DE MINAS GERAIS</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2000250" y="652463"/>
            <a:ext cx="6891338" cy="990600"/>
          </a:xfrm>
          <a:prstGeom prst="roundRect">
            <a:avLst>
              <a:gd name="adj" fmla="val 16667"/>
            </a:avLst>
          </a:prstGeom>
          <a:noFill/>
          <a:ln w="9525">
            <a:noFill/>
            <a:round/>
            <a:headEnd/>
            <a:tailEnd/>
          </a:ln>
        </p:spPr>
        <p:txBody>
          <a:bodyPr wrap="none" anchor="ctr"/>
          <a:lstStyle/>
          <a:p>
            <a:pPr algn="ctr" eaLnBrk="0" hangingPunct="0"/>
            <a:r>
              <a:rPr lang="pt-BR" sz="3200" dirty="0">
                <a:solidFill>
                  <a:srgbClr val="FFFF00"/>
                </a:solidFill>
              </a:rPr>
              <a:t>Importância das Justiças Militares para </a:t>
            </a:r>
            <a:endParaRPr lang="pt-BR" sz="3200" dirty="0" smtClean="0">
              <a:solidFill>
                <a:srgbClr val="FFFF00"/>
              </a:solidFill>
            </a:endParaRPr>
          </a:p>
          <a:p>
            <a:pPr algn="ctr" eaLnBrk="0" hangingPunct="0"/>
            <a:r>
              <a:rPr lang="pt-BR" sz="3200" dirty="0" smtClean="0">
                <a:solidFill>
                  <a:srgbClr val="FFFF00"/>
                </a:solidFill>
              </a:rPr>
              <a:t>as Instituições </a:t>
            </a:r>
            <a:r>
              <a:rPr lang="pt-BR" sz="3200" dirty="0">
                <a:solidFill>
                  <a:srgbClr val="FFFF00"/>
                </a:solidFill>
              </a:rPr>
              <a:t>Militares</a:t>
            </a:r>
          </a:p>
        </p:txBody>
      </p:sp>
      <p:sp>
        <p:nvSpPr>
          <p:cNvPr id="122883" name="Rectangle 3"/>
          <p:cNvSpPr>
            <a:spLocks noChangeArrowheads="1"/>
          </p:cNvSpPr>
          <p:nvPr/>
        </p:nvSpPr>
        <p:spPr bwMode="auto">
          <a:xfrm>
            <a:off x="357188" y="1992313"/>
            <a:ext cx="1657350" cy="100806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lstStyle/>
          <a:p>
            <a:pPr algn="ctr">
              <a:defRPr/>
            </a:pPr>
            <a:r>
              <a:rPr lang="pt-BR" b="1" dirty="0">
                <a:solidFill>
                  <a:schemeClr val="bg1"/>
                </a:solidFill>
                <a:effectLst>
                  <a:outerShdw blurRad="38100" dist="38100" dir="2700000" algn="tl">
                    <a:srgbClr val="000000"/>
                  </a:outerShdw>
                </a:effectLst>
                <a:latin typeface="Verdana" pitchFamily="34" charset="0"/>
              </a:rPr>
              <a:t>HIERARQUIA</a:t>
            </a:r>
          </a:p>
        </p:txBody>
      </p:sp>
      <p:pic>
        <p:nvPicPr>
          <p:cNvPr id="33796" name="Picture 4"/>
          <p:cNvPicPr>
            <a:picLocks noChangeAspect="1" noChangeArrowheads="1"/>
          </p:cNvPicPr>
          <p:nvPr/>
        </p:nvPicPr>
        <p:blipFill>
          <a:blip r:embed="rId2" cstate="print"/>
          <a:srcRect/>
          <a:stretch>
            <a:fillRect/>
          </a:stretch>
        </p:blipFill>
        <p:spPr bwMode="auto">
          <a:xfrm>
            <a:off x="395288" y="2714625"/>
            <a:ext cx="1619250" cy="4143375"/>
          </a:xfrm>
          <a:prstGeom prst="rect">
            <a:avLst/>
          </a:prstGeom>
          <a:noFill/>
          <a:ln w="9525">
            <a:noFill/>
            <a:miter lim="800000"/>
            <a:headEnd/>
            <a:tailEnd/>
          </a:ln>
        </p:spPr>
      </p:pic>
      <p:sp>
        <p:nvSpPr>
          <p:cNvPr id="122886" name="Rectangle 6"/>
          <p:cNvSpPr>
            <a:spLocks noChangeArrowheads="1"/>
          </p:cNvSpPr>
          <p:nvPr/>
        </p:nvSpPr>
        <p:spPr bwMode="auto">
          <a:xfrm>
            <a:off x="7129463" y="2006600"/>
            <a:ext cx="1657350" cy="10080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lstStyle/>
          <a:p>
            <a:pPr algn="ctr">
              <a:defRPr/>
            </a:pPr>
            <a:r>
              <a:rPr lang="pt-BR" b="1" dirty="0">
                <a:solidFill>
                  <a:schemeClr val="bg1"/>
                </a:solidFill>
                <a:effectLst>
                  <a:outerShdw blurRad="38100" dist="38100" dir="2700000" algn="tl">
                    <a:srgbClr val="000000"/>
                  </a:outerShdw>
                </a:effectLst>
                <a:latin typeface="Verdana" pitchFamily="34" charset="0"/>
              </a:rPr>
              <a:t>DISCIPLINA</a:t>
            </a:r>
          </a:p>
        </p:txBody>
      </p:sp>
      <p:sp>
        <p:nvSpPr>
          <p:cNvPr id="122887" name="Oval 7" descr="DSC_1312"/>
          <p:cNvSpPr>
            <a:spLocks noChangeArrowheads="1"/>
          </p:cNvSpPr>
          <p:nvPr/>
        </p:nvSpPr>
        <p:spPr bwMode="auto">
          <a:xfrm>
            <a:off x="2976563" y="2833688"/>
            <a:ext cx="2952750" cy="3167062"/>
          </a:xfrm>
          <a:prstGeom prst="ellipse">
            <a:avLst/>
          </a:prstGeom>
          <a:blipFill dpi="0" rotWithShape="1">
            <a:blip r:embed="rId3" cstate="print"/>
            <a:srcRect/>
            <a:stretch>
              <a:fillRect/>
            </a:stretch>
          </a:blipFill>
          <a:ln w="9525">
            <a:noFill/>
            <a:round/>
            <a:headEnd/>
            <a:tailEnd/>
          </a:ln>
          <a:effectLst>
            <a:prstShdw prst="shdw17" dist="17961" dir="2700000">
              <a:srgbClr val="FFFFFF">
                <a:gamma/>
                <a:shade val="60000"/>
                <a:invGamma/>
              </a:srgbClr>
            </a:prstShdw>
          </a:effectLst>
        </p:spPr>
        <p:txBody>
          <a:bodyPr wrap="none" anchor="ctr"/>
          <a:lstStyle/>
          <a:p>
            <a:pPr>
              <a:defRPr/>
            </a:pPr>
            <a:endParaRPr lang="pt-BR">
              <a:effectLst>
                <a:outerShdw blurRad="38100" dist="38100" dir="2700000" algn="tl">
                  <a:srgbClr val="000000">
                    <a:alpha val="43137"/>
                  </a:srgbClr>
                </a:outerShdw>
              </a:effectLst>
            </a:endParaRPr>
          </a:p>
        </p:txBody>
      </p:sp>
      <p:sp>
        <p:nvSpPr>
          <p:cNvPr id="122888" name="Text Box 8"/>
          <p:cNvSpPr txBox="1">
            <a:spLocks noChangeArrowheads="1"/>
          </p:cNvSpPr>
          <p:nvPr/>
        </p:nvSpPr>
        <p:spPr bwMode="auto">
          <a:xfrm>
            <a:off x="3194050" y="3741738"/>
            <a:ext cx="2520950" cy="138499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pt-BR" sz="2800" b="1" dirty="0">
                <a:solidFill>
                  <a:srgbClr val="002060"/>
                </a:solidFill>
                <a:effectLst>
                  <a:outerShdw blurRad="38100" dist="38100" dir="2700000" algn="tl">
                    <a:srgbClr val="000000">
                      <a:alpha val="43137"/>
                    </a:srgbClr>
                  </a:outerShdw>
                </a:effectLst>
                <a:latin typeface="Bookman Old Style" pitchFamily="18" charset="0"/>
              </a:rPr>
              <a:t>JUSTIÇA MILITAR ESTADUAL</a:t>
            </a:r>
          </a:p>
        </p:txBody>
      </p:sp>
      <p:pic>
        <p:nvPicPr>
          <p:cNvPr id="33800" name="Picture 4"/>
          <p:cNvPicPr>
            <a:picLocks noChangeAspect="1" noChangeArrowheads="1"/>
          </p:cNvPicPr>
          <p:nvPr/>
        </p:nvPicPr>
        <p:blipFill>
          <a:blip r:embed="rId2" cstate="print"/>
          <a:srcRect/>
          <a:stretch>
            <a:fillRect/>
          </a:stretch>
        </p:blipFill>
        <p:spPr bwMode="auto">
          <a:xfrm>
            <a:off x="7143750" y="2714625"/>
            <a:ext cx="1619250" cy="4143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nvGraphicFramePr>
        <p:xfrm>
          <a:off x="688142" y="1646428"/>
          <a:ext cx="7992888" cy="4938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Retângulo 10"/>
          <p:cNvSpPr>
            <a:spLocks noChangeArrowheads="1"/>
          </p:cNvSpPr>
          <p:nvPr/>
        </p:nvSpPr>
        <p:spPr bwMode="auto">
          <a:xfrm>
            <a:off x="1928813" y="785813"/>
            <a:ext cx="7215187" cy="954107"/>
          </a:xfrm>
          <a:prstGeom prst="rect">
            <a:avLst/>
          </a:prstGeom>
          <a:noFill/>
          <a:ln w="9525">
            <a:noFill/>
            <a:miter lim="800000"/>
            <a:headEnd/>
            <a:tailEnd/>
          </a:ln>
        </p:spPr>
        <p:txBody>
          <a:bodyPr>
            <a:spAutoFit/>
          </a:bodyPr>
          <a:lstStyle/>
          <a:p>
            <a:pPr algn="ctr" eaLnBrk="0" hangingPunct="0">
              <a:defRPr/>
            </a:pPr>
            <a:r>
              <a:rPr lang="pt-BR" sz="2800" b="1" dirty="0">
                <a:solidFill>
                  <a:schemeClr val="bg1"/>
                </a:solidFill>
                <a:effectLst>
                  <a:outerShdw blurRad="38100" dist="38100" dir="2700000" algn="tl">
                    <a:srgbClr val="000000">
                      <a:alpha val="43137"/>
                    </a:srgbClr>
                  </a:outerShdw>
                </a:effectLst>
              </a:rPr>
              <a:t>Importância das Justiças Militares para as </a:t>
            </a:r>
            <a:r>
              <a:rPr lang="pt-BR" sz="2800" b="1" dirty="0" smtClean="0">
                <a:solidFill>
                  <a:schemeClr val="bg1"/>
                </a:solidFill>
                <a:effectLst>
                  <a:outerShdw blurRad="38100" dist="38100" dir="2700000" algn="tl">
                    <a:srgbClr val="000000">
                      <a:alpha val="43137"/>
                    </a:srgbClr>
                  </a:outerShdw>
                </a:effectLst>
              </a:rPr>
              <a:t>Instituições </a:t>
            </a:r>
            <a:r>
              <a:rPr lang="pt-BR" sz="2800" b="1" dirty="0">
                <a:solidFill>
                  <a:schemeClr val="bg1"/>
                </a:solidFill>
                <a:effectLst>
                  <a:outerShdw blurRad="38100" dist="38100" dir="2700000" algn="tl">
                    <a:srgbClr val="000000">
                      <a:alpha val="43137"/>
                    </a:srgbClr>
                  </a:outerShdw>
                </a:effectLst>
              </a:rPr>
              <a:t>Militares</a:t>
            </a: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539552" y="2780928"/>
          <a:ext cx="8208912"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6"/>
          <p:cNvSpPr>
            <a:spLocks noChangeArrowheads="1"/>
          </p:cNvSpPr>
          <p:nvPr/>
        </p:nvSpPr>
        <p:spPr bwMode="auto">
          <a:xfrm>
            <a:off x="1994570" y="920993"/>
            <a:ext cx="6949405" cy="2431435"/>
          </a:xfrm>
          <a:prstGeom prst="rect">
            <a:avLst/>
          </a:prstGeom>
          <a:noFill/>
          <a:ln w="9525">
            <a:noFill/>
            <a:miter lim="800000"/>
            <a:headEnd/>
            <a:tailEnd/>
          </a:ln>
        </p:spPr>
        <p:txBody>
          <a:bodyPr wrap="square">
            <a:spAutoFit/>
          </a:bodyPr>
          <a:lstStyle/>
          <a:p>
            <a:pPr algn="just">
              <a:spcBef>
                <a:spcPct val="50000"/>
              </a:spcBef>
              <a:defRPr/>
            </a:pPr>
            <a:r>
              <a:rPr kumimoji="1" lang="pt-BR" sz="1900" dirty="0" smtClean="0">
                <a:solidFill>
                  <a:schemeClr val="bg1"/>
                </a:solidFill>
                <a:effectLst>
                  <a:outerShdw blurRad="38100" dist="38100" dir="2700000" algn="tl">
                    <a:srgbClr val="000000"/>
                  </a:outerShdw>
                </a:effectLst>
                <a:latin typeface="Verdana" pitchFamily="34" charset="0"/>
              </a:rPr>
              <a:t>HABEAS CORPUS N. 34.453 – MG</a:t>
            </a:r>
          </a:p>
          <a:p>
            <a:pPr algn="just">
              <a:spcBef>
                <a:spcPct val="50000"/>
              </a:spcBef>
              <a:defRPr/>
            </a:pPr>
            <a:r>
              <a:rPr kumimoji="1" lang="pt-BR" sz="1900" dirty="0" smtClean="0">
                <a:solidFill>
                  <a:schemeClr val="bg1"/>
                </a:solidFill>
                <a:effectLst>
                  <a:outerShdw blurRad="38100" dist="38100" dir="2700000" algn="tl">
                    <a:srgbClr val="000000"/>
                  </a:outerShdw>
                </a:effectLst>
                <a:latin typeface="Verdana" pitchFamily="34" charset="0"/>
              </a:rPr>
              <a:t>RELATOR: Min. Paulo Medina</a:t>
            </a:r>
          </a:p>
          <a:p>
            <a:pPr algn="just">
              <a:spcBef>
                <a:spcPct val="50000"/>
              </a:spcBef>
              <a:defRPr/>
            </a:pPr>
            <a:r>
              <a:rPr kumimoji="1" lang="pt-BR" sz="1900" dirty="0" smtClean="0">
                <a:solidFill>
                  <a:schemeClr val="bg1"/>
                </a:solidFill>
                <a:effectLst>
                  <a:outerShdw blurRad="38100" dist="38100" dir="2700000" algn="tl">
                    <a:srgbClr val="000000"/>
                  </a:outerShdw>
                </a:effectLst>
                <a:latin typeface="Verdana" pitchFamily="34" charset="0"/>
              </a:rPr>
              <a:t>IMPETRANTE: Jose Maria </a:t>
            </a:r>
            <a:r>
              <a:rPr kumimoji="1" lang="pt-BR" sz="1900" dirty="0" err="1" smtClean="0">
                <a:solidFill>
                  <a:schemeClr val="bg1"/>
                </a:solidFill>
                <a:effectLst>
                  <a:outerShdw blurRad="38100" dist="38100" dir="2700000" algn="tl">
                    <a:srgbClr val="000000"/>
                  </a:outerShdw>
                </a:effectLst>
                <a:latin typeface="Verdana" pitchFamily="34" charset="0"/>
              </a:rPr>
              <a:t>Mayrinck</a:t>
            </a:r>
            <a:r>
              <a:rPr kumimoji="1" lang="pt-BR" sz="1900" dirty="0" smtClean="0">
                <a:solidFill>
                  <a:schemeClr val="bg1"/>
                </a:solidFill>
                <a:effectLst>
                  <a:outerShdw blurRad="38100" dist="38100" dir="2700000" algn="tl">
                    <a:srgbClr val="000000"/>
                  </a:outerShdw>
                </a:effectLst>
                <a:latin typeface="Verdana" pitchFamily="34" charset="0"/>
              </a:rPr>
              <a:t> Chaves e outros</a:t>
            </a:r>
          </a:p>
          <a:p>
            <a:pPr algn="just">
              <a:spcBef>
                <a:spcPct val="50000"/>
              </a:spcBef>
              <a:defRPr/>
            </a:pPr>
            <a:r>
              <a:rPr kumimoji="1" lang="pt-BR" sz="1900" dirty="0" smtClean="0">
                <a:solidFill>
                  <a:schemeClr val="bg1"/>
                </a:solidFill>
                <a:effectLst>
                  <a:outerShdw blurRad="38100" dist="38100" dir="2700000" algn="tl">
                    <a:srgbClr val="000000"/>
                  </a:outerShdw>
                </a:effectLst>
                <a:latin typeface="Verdana" pitchFamily="34" charset="0"/>
              </a:rPr>
              <a:t>IMPETRADO: Primeira Câmara Criminal do Tribunal de Justiça do Estado de Minas Gerais</a:t>
            </a:r>
          </a:p>
          <a:p>
            <a:pPr algn="just">
              <a:spcBef>
                <a:spcPct val="50000"/>
              </a:spcBef>
              <a:defRPr/>
            </a:pPr>
            <a:r>
              <a:rPr kumimoji="1" lang="pt-BR" sz="1900" dirty="0" smtClean="0">
                <a:solidFill>
                  <a:schemeClr val="bg1"/>
                </a:solidFill>
                <a:effectLst>
                  <a:outerShdw blurRad="38100" dist="38100" dir="2700000" algn="tl">
                    <a:srgbClr val="000000"/>
                  </a:outerShdw>
                </a:effectLst>
                <a:latin typeface="Verdana" pitchFamily="34" charset="0"/>
              </a:rPr>
              <a:t>PACIENTE: Moisés Gomes Tavares (PRESO)</a:t>
            </a:r>
            <a:endParaRPr kumimoji="1" lang="pt-BR" sz="1900" dirty="0">
              <a:solidFill>
                <a:schemeClr val="bg1"/>
              </a:solidFill>
              <a:effectLst>
                <a:outerShdw blurRad="38100" dist="38100" dir="2700000" algn="tl">
                  <a:srgbClr val="000000"/>
                </a:outerShdw>
              </a:effectLst>
              <a:latin typeface="Verdana" pitchFamily="34" charset="0"/>
            </a:endParaRPr>
          </a:p>
        </p:txBody>
      </p:sp>
      <p:sp>
        <p:nvSpPr>
          <p:cNvPr id="3" name="Retângulo 6"/>
          <p:cNvSpPr>
            <a:spLocks noChangeArrowheads="1"/>
          </p:cNvSpPr>
          <p:nvPr/>
        </p:nvSpPr>
        <p:spPr bwMode="auto">
          <a:xfrm>
            <a:off x="323528" y="3955926"/>
            <a:ext cx="8605589" cy="1992853"/>
          </a:xfrm>
          <a:prstGeom prst="rect">
            <a:avLst/>
          </a:prstGeom>
          <a:noFill/>
          <a:ln w="9525">
            <a:noFill/>
            <a:miter lim="800000"/>
            <a:headEnd/>
            <a:tailEnd/>
          </a:ln>
        </p:spPr>
        <p:txBody>
          <a:bodyPr wrap="square">
            <a:spAutoFit/>
          </a:bodyPr>
          <a:lstStyle/>
          <a:p>
            <a:pPr algn="just">
              <a:spcBef>
                <a:spcPct val="50000"/>
              </a:spcBef>
              <a:buFontTx/>
              <a:buChar char="-"/>
              <a:defRPr/>
            </a:pPr>
            <a:r>
              <a:rPr kumimoji="1" lang="pt-BR" sz="1900" dirty="0" smtClean="0">
                <a:solidFill>
                  <a:schemeClr val="bg1"/>
                </a:solidFill>
                <a:effectLst>
                  <a:outerShdw blurRad="38100" dist="38100" dir="2700000" algn="tl">
                    <a:srgbClr val="000000"/>
                  </a:outerShdw>
                </a:effectLst>
                <a:latin typeface="Verdana" pitchFamily="34" charset="0"/>
              </a:rPr>
              <a:t>Só por decisão do Tribunal competente é que as praças das Polícias Militares poderão perder sua graduação (segunda parte do § 4º, do artigo 125 da CF/88).</a:t>
            </a:r>
          </a:p>
          <a:p>
            <a:pPr algn="just">
              <a:spcBef>
                <a:spcPct val="50000"/>
              </a:spcBef>
              <a:buFontTx/>
              <a:buChar char="-"/>
              <a:defRPr/>
            </a:pPr>
            <a:r>
              <a:rPr kumimoji="1" lang="pt-BR" sz="1900" b="1" dirty="0" smtClean="0">
                <a:solidFill>
                  <a:schemeClr val="bg1"/>
                </a:solidFill>
                <a:effectLst>
                  <a:outerShdw blurRad="38100" dist="38100" dir="2700000" algn="tl">
                    <a:srgbClr val="000000"/>
                  </a:outerShdw>
                </a:effectLst>
                <a:latin typeface="Verdana" pitchFamily="34" charset="0"/>
              </a:rPr>
              <a:t>Ordem concedida em parte para declarar a incompetência do juízo de primeiro grau do Tribunal Estadual para a decretação de perda do cargo ou função do militar.</a:t>
            </a:r>
            <a:endParaRPr kumimoji="1" lang="pt-BR" sz="1900" b="1" dirty="0">
              <a:solidFill>
                <a:schemeClr val="bg1"/>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6"/>
          <p:cNvSpPr>
            <a:spLocks noChangeArrowheads="1"/>
          </p:cNvSpPr>
          <p:nvPr/>
        </p:nvSpPr>
        <p:spPr bwMode="auto">
          <a:xfrm>
            <a:off x="1907704" y="188640"/>
            <a:ext cx="7036271" cy="2431435"/>
          </a:xfrm>
          <a:prstGeom prst="rect">
            <a:avLst/>
          </a:prstGeom>
          <a:noFill/>
          <a:ln w="9525">
            <a:noFill/>
            <a:miter lim="800000"/>
            <a:headEnd/>
            <a:tailEnd/>
          </a:ln>
        </p:spPr>
        <p:txBody>
          <a:bodyPr wrap="square">
            <a:spAutoFit/>
          </a:bodyPr>
          <a:lstStyle/>
          <a:p>
            <a:pPr algn="just">
              <a:spcBef>
                <a:spcPct val="50000"/>
              </a:spcBef>
              <a:defRPr/>
            </a:pPr>
            <a:r>
              <a:rPr kumimoji="1" lang="pt-BR" sz="1900" dirty="0" smtClean="0">
                <a:solidFill>
                  <a:schemeClr val="bg1"/>
                </a:solidFill>
                <a:effectLst>
                  <a:outerShdw blurRad="38100" dist="38100" dir="2700000" algn="tl">
                    <a:srgbClr val="000000"/>
                  </a:outerShdw>
                </a:effectLst>
                <a:latin typeface="Verdana" pitchFamily="34" charset="0"/>
              </a:rPr>
              <a:t>EMBARGOS DE DECLARAÇÃO N. 1196492-39.2000.8.13.0024</a:t>
            </a:r>
          </a:p>
          <a:p>
            <a:pPr algn="just">
              <a:spcBef>
                <a:spcPct val="50000"/>
              </a:spcBef>
              <a:defRPr/>
            </a:pPr>
            <a:r>
              <a:rPr kumimoji="1" lang="pt-BR" sz="1900" dirty="0" smtClean="0">
                <a:solidFill>
                  <a:schemeClr val="bg1"/>
                </a:solidFill>
                <a:effectLst>
                  <a:outerShdw blurRad="38100" dist="38100" dir="2700000" algn="tl">
                    <a:srgbClr val="000000"/>
                  </a:outerShdw>
                </a:effectLst>
                <a:latin typeface="Verdana" pitchFamily="34" charset="0"/>
              </a:rPr>
              <a:t>RELATOR: Des.(a) Alexandre Victor de Carvalho</a:t>
            </a:r>
          </a:p>
          <a:p>
            <a:pPr algn="just">
              <a:spcBef>
                <a:spcPct val="50000"/>
              </a:spcBef>
              <a:defRPr/>
            </a:pPr>
            <a:r>
              <a:rPr kumimoji="1" lang="pt-BR" sz="1900" dirty="0" smtClean="0">
                <a:solidFill>
                  <a:schemeClr val="bg1"/>
                </a:solidFill>
                <a:effectLst>
                  <a:outerShdw blurRad="38100" dist="38100" dir="2700000" algn="tl">
                    <a:srgbClr val="000000"/>
                  </a:outerShdw>
                </a:effectLst>
                <a:latin typeface="Verdana" pitchFamily="34" charset="0"/>
              </a:rPr>
              <a:t>Data do julgamento: 16/12/2008</a:t>
            </a:r>
          </a:p>
          <a:p>
            <a:pPr algn="just">
              <a:spcBef>
                <a:spcPct val="50000"/>
              </a:spcBef>
              <a:defRPr/>
            </a:pPr>
            <a:r>
              <a:rPr kumimoji="1" lang="pt-BR" sz="1900" dirty="0" smtClean="0">
                <a:solidFill>
                  <a:schemeClr val="bg1"/>
                </a:solidFill>
                <a:effectLst>
                  <a:outerShdw blurRad="38100" dist="38100" dir="2700000" algn="tl">
                    <a:srgbClr val="000000"/>
                  </a:outerShdw>
                </a:effectLst>
                <a:latin typeface="Verdana" pitchFamily="34" charset="0"/>
              </a:rPr>
              <a:t>Data da publicação: 19/01/2009</a:t>
            </a:r>
          </a:p>
          <a:p>
            <a:pPr algn="just">
              <a:spcBef>
                <a:spcPct val="50000"/>
              </a:spcBef>
              <a:defRPr/>
            </a:pPr>
            <a:r>
              <a:rPr kumimoji="1" lang="pt-BR" sz="1900" dirty="0" smtClean="0">
                <a:solidFill>
                  <a:schemeClr val="bg1"/>
                </a:solidFill>
                <a:effectLst>
                  <a:outerShdw blurRad="38100" dist="38100" dir="2700000" algn="tl">
                    <a:srgbClr val="000000"/>
                  </a:outerShdw>
                </a:effectLst>
                <a:latin typeface="Verdana" pitchFamily="34" charset="0"/>
              </a:rPr>
              <a:t>EMBARGANTE: Alexandre do Nazareno Miranda e outros</a:t>
            </a:r>
          </a:p>
        </p:txBody>
      </p:sp>
      <p:sp>
        <p:nvSpPr>
          <p:cNvPr id="3" name="Retângulo 6"/>
          <p:cNvSpPr>
            <a:spLocks noChangeArrowheads="1"/>
          </p:cNvSpPr>
          <p:nvPr/>
        </p:nvSpPr>
        <p:spPr bwMode="auto">
          <a:xfrm>
            <a:off x="251520" y="2550046"/>
            <a:ext cx="8640960" cy="1700466"/>
          </a:xfrm>
          <a:prstGeom prst="rect">
            <a:avLst/>
          </a:prstGeom>
          <a:noFill/>
          <a:ln w="9525">
            <a:noFill/>
            <a:miter lim="800000"/>
            <a:headEnd/>
            <a:tailEnd/>
          </a:ln>
        </p:spPr>
        <p:txBody>
          <a:bodyPr wrap="square">
            <a:spAutoFit/>
          </a:bodyPr>
          <a:lstStyle/>
          <a:p>
            <a:pPr algn="just">
              <a:spcBef>
                <a:spcPct val="50000"/>
              </a:spcBef>
              <a:defRPr/>
            </a:pPr>
            <a:r>
              <a:rPr kumimoji="1" lang="pt-BR" sz="1900" dirty="0" smtClean="0">
                <a:solidFill>
                  <a:schemeClr val="bg1"/>
                </a:solidFill>
                <a:effectLst>
                  <a:outerShdw blurRad="38100" dist="38100" dir="2700000" algn="tl">
                    <a:srgbClr val="000000"/>
                  </a:outerShdw>
                </a:effectLst>
                <a:latin typeface="Verdana" pitchFamily="34" charset="0"/>
              </a:rPr>
              <a:t>Ementa: </a:t>
            </a:r>
          </a:p>
          <a:p>
            <a:pPr algn="just">
              <a:spcBef>
                <a:spcPct val="50000"/>
              </a:spcBef>
              <a:defRPr/>
            </a:pPr>
            <a:r>
              <a:rPr kumimoji="1" lang="pt-BR" sz="1900" dirty="0" smtClean="0">
                <a:solidFill>
                  <a:schemeClr val="bg1"/>
                </a:solidFill>
                <a:effectLst>
                  <a:outerShdw blurRad="38100" dist="38100" dir="2700000" algn="tl">
                    <a:srgbClr val="000000"/>
                  </a:outerShdw>
                </a:effectLst>
                <a:latin typeface="Verdana" pitchFamily="34" charset="0"/>
              </a:rPr>
              <a:t>...os embargos declaratórios servem para correção de erro material no acórdão. A perda do cargo público decorrente de condenação criminal somente pode ser aplicada pela Justiça Militar, nos termos do art. 125, § 4º, da Constituição Federal.</a:t>
            </a:r>
          </a:p>
        </p:txBody>
      </p:sp>
      <p:sp>
        <p:nvSpPr>
          <p:cNvPr id="4" name="Retângulo 6"/>
          <p:cNvSpPr>
            <a:spLocks noChangeArrowheads="1"/>
          </p:cNvSpPr>
          <p:nvPr/>
        </p:nvSpPr>
        <p:spPr bwMode="auto">
          <a:xfrm>
            <a:off x="263010" y="4350246"/>
            <a:ext cx="8640960" cy="2285241"/>
          </a:xfrm>
          <a:prstGeom prst="rect">
            <a:avLst/>
          </a:prstGeom>
          <a:noFill/>
          <a:ln w="9525">
            <a:noFill/>
            <a:miter lim="800000"/>
            <a:headEnd/>
            <a:tailEnd/>
          </a:ln>
        </p:spPr>
        <p:txBody>
          <a:bodyPr wrap="square">
            <a:spAutoFit/>
          </a:bodyPr>
          <a:lstStyle/>
          <a:p>
            <a:pPr algn="just">
              <a:spcBef>
                <a:spcPct val="50000"/>
              </a:spcBef>
              <a:defRPr/>
            </a:pPr>
            <a:r>
              <a:rPr kumimoji="1" lang="pt-BR" sz="1900" dirty="0" smtClean="0">
                <a:solidFill>
                  <a:schemeClr val="bg1"/>
                </a:solidFill>
                <a:effectLst>
                  <a:outerShdw blurRad="38100" dist="38100" dir="2700000" algn="tl">
                    <a:srgbClr val="000000"/>
                  </a:outerShdw>
                </a:effectLst>
                <a:latin typeface="Verdana" pitchFamily="34" charset="0"/>
              </a:rPr>
              <a:t>Consta do voto do relator: </a:t>
            </a:r>
          </a:p>
          <a:p>
            <a:pPr algn="just">
              <a:spcBef>
                <a:spcPct val="50000"/>
              </a:spcBef>
              <a:defRPr/>
            </a:pPr>
            <a:r>
              <a:rPr kumimoji="1" lang="pt-BR" sz="1900" dirty="0" smtClean="0">
                <a:solidFill>
                  <a:schemeClr val="bg1"/>
                </a:solidFill>
                <a:effectLst>
                  <a:outerShdw blurRad="38100" dist="38100" dir="2700000" algn="tl">
                    <a:srgbClr val="000000"/>
                  </a:outerShdw>
                </a:effectLst>
                <a:latin typeface="Verdana" pitchFamily="34" charset="0"/>
              </a:rPr>
              <a:t>...em face da inovação, fiz uma pesquisa minuciosa quanto ao tema, verificando que a jurisprudência, embora seja dúbia, também tem se manifestado no sentido de que o efeito secundário da condenação da perda do cargo público pelo crime de tortura somente se aplica no âmbito da Justiça Militar, na forma do disposto no art. 125 da Constituição Federal.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6"/>
          <p:cNvSpPr>
            <a:spLocks noChangeArrowheads="1"/>
          </p:cNvSpPr>
          <p:nvPr/>
        </p:nvSpPr>
        <p:spPr bwMode="auto">
          <a:xfrm>
            <a:off x="1907704" y="188640"/>
            <a:ext cx="7036271" cy="2139047"/>
          </a:xfrm>
          <a:prstGeom prst="rect">
            <a:avLst/>
          </a:prstGeom>
          <a:noFill/>
          <a:ln w="9525">
            <a:noFill/>
            <a:miter lim="800000"/>
            <a:headEnd/>
            <a:tailEnd/>
          </a:ln>
        </p:spPr>
        <p:txBody>
          <a:bodyPr wrap="square">
            <a:spAutoFit/>
          </a:bodyPr>
          <a:lstStyle/>
          <a:p>
            <a:pPr algn="just">
              <a:spcBef>
                <a:spcPct val="50000"/>
              </a:spcBef>
              <a:defRPr/>
            </a:pPr>
            <a:r>
              <a:rPr kumimoji="1" lang="pt-BR" sz="1900" dirty="0" smtClean="0">
                <a:solidFill>
                  <a:schemeClr val="bg1"/>
                </a:solidFill>
                <a:effectLst>
                  <a:outerShdw blurRad="38100" dist="38100" dir="2700000" algn="tl">
                    <a:srgbClr val="000000"/>
                  </a:outerShdw>
                </a:effectLst>
                <a:latin typeface="Verdana" pitchFamily="34" charset="0"/>
              </a:rPr>
              <a:t>Revisão Criminal N</a:t>
            </a:r>
            <a:r>
              <a:rPr kumimoji="1" lang="pt-BR" sz="1900" dirty="0" smtClean="0">
                <a:solidFill>
                  <a:schemeClr val="bg1"/>
                </a:solidFill>
                <a:effectLst>
                  <a:outerShdw blurRad="38100" dist="38100" dir="2700000" algn="tl">
                    <a:srgbClr val="000000"/>
                  </a:outerShdw>
                </a:effectLst>
                <a:latin typeface="Verdana" pitchFamily="34" charset="0"/>
              </a:rPr>
              <a:t>. </a:t>
            </a:r>
            <a:r>
              <a:rPr kumimoji="1" lang="pt-BR" sz="1900" dirty="0" smtClean="0">
                <a:solidFill>
                  <a:schemeClr val="bg1"/>
                </a:solidFill>
                <a:effectLst>
                  <a:outerShdw blurRad="38100" dist="38100" dir="2700000" algn="tl">
                    <a:srgbClr val="000000"/>
                  </a:outerShdw>
                </a:effectLst>
                <a:latin typeface="Verdana" pitchFamily="34" charset="0"/>
              </a:rPr>
              <a:t>1.0000.12.112524-9/000</a:t>
            </a:r>
            <a:endParaRPr kumimoji="1" lang="pt-BR" sz="1900" dirty="0" smtClean="0">
              <a:solidFill>
                <a:schemeClr val="bg1"/>
              </a:solidFill>
              <a:effectLst>
                <a:outerShdw blurRad="38100" dist="38100" dir="2700000" algn="tl">
                  <a:srgbClr val="000000"/>
                </a:outerShdw>
              </a:effectLst>
              <a:latin typeface="Verdana" pitchFamily="34" charset="0"/>
            </a:endParaRPr>
          </a:p>
          <a:p>
            <a:pPr algn="just">
              <a:spcBef>
                <a:spcPct val="50000"/>
              </a:spcBef>
              <a:defRPr/>
            </a:pPr>
            <a:r>
              <a:rPr kumimoji="1" lang="pt-BR" sz="1900" dirty="0" smtClean="0">
                <a:solidFill>
                  <a:schemeClr val="bg1"/>
                </a:solidFill>
                <a:effectLst>
                  <a:outerShdw blurRad="38100" dist="38100" dir="2700000" algn="tl">
                    <a:srgbClr val="000000"/>
                  </a:outerShdw>
                </a:effectLst>
                <a:latin typeface="Verdana" pitchFamily="34" charset="0"/>
              </a:rPr>
              <a:t>RELATOR: Des.(a) </a:t>
            </a:r>
            <a:r>
              <a:rPr kumimoji="1" lang="pt-BR" sz="1900" dirty="0" err="1" smtClean="0">
                <a:solidFill>
                  <a:schemeClr val="bg1"/>
                </a:solidFill>
                <a:effectLst>
                  <a:outerShdw blurRad="38100" dist="38100" dir="2700000" algn="tl">
                    <a:srgbClr val="000000"/>
                  </a:outerShdw>
                </a:effectLst>
                <a:latin typeface="Verdana" pitchFamily="34" charset="0"/>
              </a:rPr>
              <a:t>Doorgal</a:t>
            </a:r>
            <a:r>
              <a:rPr kumimoji="1" lang="pt-BR" sz="1900" dirty="0" smtClean="0">
                <a:solidFill>
                  <a:schemeClr val="bg1"/>
                </a:solidFill>
                <a:effectLst>
                  <a:outerShdw blurRad="38100" dist="38100" dir="2700000" algn="tl">
                    <a:srgbClr val="000000"/>
                  </a:outerShdw>
                </a:effectLst>
                <a:latin typeface="Verdana" pitchFamily="34" charset="0"/>
              </a:rPr>
              <a:t> Andrada</a:t>
            </a:r>
            <a:endParaRPr kumimoji="1" lang="pt-BR" sz="1900" dirty="0" smtClean="0">
              <a:solidFill>
                <a:schemeClr val="bg1"/>
              </a:solidFill>
              <a:effectLst>
                <a:outerShdw blurRad="38100" dist="38100" dir="2700000" algn="tl">
                  <a:srgbClr val="000000"/>
                </a:outerShdw>
              </a:effectLst>
              <a:latin typeface="Verdana" pitchFamily="34" charset="0"/>
            </a:endParaRPr>
          </a:p>
          <a:p>
            <a:pPr algn="just">
              <a:spcBef>
                <a:spcPct val="50000"/>
              </a:spcBef>
              <a:defRPr/>
            </a:pPr>
            <a:r>
              <a:rPr kumimoji="1" lang="pt-BR" sz="1900" dirty="0" smtClean="0">
                <a:solidFill>
                  <a:schemeClr val="bg1"/>
                </a:solidFill>
                <a:effectLst>
                  <a:outerShdw blurRad="38100" dist="38100" dir="2700000" algn="tl">
                    <a:srgbClr val="000000"/>
                  </a:outerShdw>
                </a:effectLst>
                <a:latin typeface="Verdana" pitchFamily="34" charset="0"/>
              </a:rPr>
              <a:t>Data do julgamento: </a:t>
            </a:r>
            <a:r>
              <a:rPr kumimoji="1" lang="pt-BR" sz="1900" dirty="0" smtClean="0">
                <a:solidFill>
                  <a:schemeClr val="bg1"/>
                </a:solidFill>
                <a:effectLst>
                  <a:outerShdw blurRad="38100" dist="38100" dir="2700000" algn="tl">
                    <a:srgbClr val="000000"/>
                  </a:outerShdw>
                </a:effectLst>
                <a:latin typeface="Verdana" pitchFamily="34" charset="0"/>
              </a:rPr>
              <a:t>04/06/2013</a:t>
            </a:r>
            <a:endParaRPr kumimoji="1" lang="pt-BR" sz="1900" dirty="0" smtClean="0">
              <a:solidFill>
                <a:schemeClr val="bg1"/>
              </a:solidFill>
              <a:effectLst>
                <a:outerShdw blurRad="38100" dist="38100" dir="2700000" algn="tl">
                  <a:srgbClr val="000000"/>
                </a:outerShdw>
              </a:effectLst>
              <a:latin typeface="Verdana" pitchFamily="34" charset="0"/>
            </a:endParaRPr>
          </a:p>
          <a:p>
            <a:pPr algn="just">
              <a:spcBef>
                <a:spcPct val="50000"/>
              </a:spcBef>
              <a:defRPr/>
            </a:pPr>
            <a:r>
              <a:rPr kumimoji="1" lang="pt-BR" sz="1900" dirty="0" smtClean="0">
                <a:solidFill>
                  <a:schemeClr val="bg1"/>
                </a:solidFill>
                <a:effectLst>
                  <a:outerShdw blurRad="38100" dist="38100" dir="2700000" algn="tl">
                    <a:srgbClr val="000000"/>
                  </a:outerShdw>
                </a:effectLst>
                <a:latin typeface="Verdana" pitchFamily="34" charset="0"/>
              </a:rPr>
              <a:t>Data da publicação: </a:t>
            </a:r>
            <a:r>
              <a:rPr kumimoji="1" lang="pt-BR" sz="1900" dirty="0" smtClean="0">
                <a:solidFill>
                  <a:schemeClr val="bg1"/>
                </a:solidFill>
                <a:effectLst>
                  <a:outerShdw blurRad="38100" dist="38100" dir="2700000" algn="tl">
                    <a:srgbClr val="000000"/>
                  </a:outerShdw>
                </a:effectLst>
                <a:latin typeface="Verdana" pitchFamily="34" charset="0"/>
              </a:rPr>
              <a:t>21/06/2013</a:t>
            </a:r>
            <a:endParaRPr kumimoji="1" lang="pt-BR" sz="1900" dirty="0" smtClean="0">
              <a:solidFill>
                <a:schemeClr val="bg1"/>
              </a:solidFill>
              <a:effectLst>
                <a:outerShdw blurRad="38100" dist="38100" dir="2700000" algn="tl">
                  <a:srgbClr val="000000"/>
                </a:outerShdw>
              </a:effectLst>
              <a:latin typeface="Verdana" pitchFamily="34" charset="0"/>
            </a:endParaRPr>
          </a:p>
          <a:p>
            <a:pPr algn="just">
              <a:spcBef>
                <a:spcPct val="50000"/>
              </a:spcBef>
              <a:defRPr/>
            </a:pPr>
            <a:r>
              <a:rPr kumimoji="1" lang="pt-BR" sz="1900" dirty="0" smtClean="0">
                <a:solidFill>
                  <a:schemeClr val="bg1"/>
                </a:solidFill>
                <a:effectLst>
                  <a:outerShdw blurRad="38100" dist="38100" dir="2700000" algn="tl">
                    <a:srgbClr val="000000"/>
                  </a:outerShdw>
                </a:effectLst>
                <a:latin typeface="Verdana" pitchFamily="34" charset="0"/>
              </a:rPr>
              <a:t>EMBARGANTE</a:t>
            </a:r>
            <a:r>
              <a:rPr kumimoji="1" lang="pt-BR" sz="1900" dirty="0" smtClean="0">
                <a:solidFill>
                  <a:schemeClr val="bg1"/>
                </a:solidFill>
                <a:effectLst>
                  <a:outerShdw blurRad="38100" dist="38100" dir="2700000" algn="tl">
                    <a:srgbClr val="000000"/>
                  </a:outerShdw>
                </a:effectLst>
                <a:latin typeface="Verdana" pitchFamily="34" charset="0"/>
              </a:rPr>
              <a:t>:</a:t>
            </a:r>
            <a:endParaRPr kumimoji="1" lang="pt-BR" sz="1900" dirty="0" smtClean="0">
              <a:solidFill>
                <a:schemeClr val="bg1"/>
              </a:solidFill>
              <a:effectLst>
                <a:outerShdw blurRad="38100" dist="38100" dir="2700000" algn="tl">
                  <a:srgbClr val="000000"/>
                </a:outerShdw>
              </a:effectLst>
              <a:latin typeface="Verdana" pitchFamily="34" charset="0"/>
            </a:endParaRPr>
          </a:p>
        </p:txBody>
      </p:sp>
      <p:sp>
        <p:nvSpPr>
          <p:cNvPr id="3" name="Retângulo 6"/>
          <p:cNvSpPr>
            <a:spLocks noChangeArrowheads="1"/>
          </p:cNvSpPr>
          <p:nvPr/>
        </p:nvSpPr>
        <p:spPr bwMode="auto">
          <a:xfrm>
            <a:off x="251520" y="3501008"/>
            <a:ext cx="8640960" cy="1846659"/>
          </a:xfrm>
          <a:prstGeom prst="rect">
            <a:avLst/>
          </a:prstGeom>
          <a:noFill/>
          <a:ln w="9525">
            <a:noFill/>
            <a:miter lim="800000"/>
            <a:headEnd/>
            <a:tailEnd/>
          </a:ln>
        </p:spPr>
        <p:txBody>
          <a:bodyPr wrap="square">
            <a:spAutoFit/>
          </a:bodyPr>
          <a:lstStyle/>
          <a:p>
            <a:pPr algn="just">
              <a:spcBef>
                <a:spcPct val="50000"/>
              </a:spcBef>
              <a:defRPr/>
            </a:pPr>
            <a:r>
              <a:rPr kumimoji="1" lang="pt-BR" sz="1900" dirty="0" smtClean="0">
                <a:solidFill>
                  <a:schemeClr val="bg1"/>
                </a:solidFill>
                <a:effectLst>
                  <a:outerShdw blurRad="38100" dist="38100" dir="2700000" algn="tl">
                    <a:srgbClr val="000000"/>
                  </a:outerShdw>
                </a:effectLst>
                <a:latin typeface="Verdana" pitchFamily="34" charset="0"/>
              </a:rPr>
              <a:t>Ementa: </a:t>
            </a:r>
            <a:r>
              <a:rPr kumimoji="1" lang="pt-BR" sz="1900" dirty="0" smtClean="0">
                <a:solidFill>
                  <a:schemeClr val="bg1"/>
                </a:solidFill>
                <a:effectLst>
                  <a:outerShdw blurRad="38100" dist="38100" dir="2700000" algn="tl">
                    <a:srgbClr val="000000"/>
                  </a:outerShdw>
                </a:effectLst>
                <a:latin typeface="Verdana" pitchFamily="34" charset="0"/>
              </a:rPr>
              <a:t>REVISÃO CRIMINAL. HOMICÍDIO E ABUSO DE AUTORIDADE. POLICIAIS MILITARES. PERDA DO CARGO. IMPOSSIBILIDADE. COMPETÊNCIA DA JUSTIÇA MILITAR. – A perda do posto ou patente do militar, por força constitucional, é privativa dos Tribunais Militares (MG,SP e RS), cuja previsão está de forma clara, objetiva, especial e induvidosa na legislação.</a:t>
            </a:r>
            <a:endParaRPr kumimoji="1" lang="pt-BR" sz="1900" dirty="0" smtClean="0">
              <a:solidFill>
                <a:schemeClr val="bg1"/>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276642"/>
            <a:ext cx="8496944" cy="6463308"/>
          </a:xfrm>
          <a:prstGeom prst="rect">
            <a:avLst/>
          </a:prstGeom>
        </p:spPr>
        <p:txBody>
          <a:bodyPr wrap="square">
            <a:spAutoFit/>
          </a:bodyPr>
          <a:lstStyle/>
          <a:p>
            <a:pPr marL="1520825"/>
            <a:r>
              <a:rPr lang="pt-BR" b="1" dirty="0" smtClean="0">
                <a:solidFill>
                  <a:schemeClr val="bg1"/>
                </a:solidFill>
              </a:rPr>
              <a:t>RESOLUÇÃO Nº 299/1996 (Republicada em 2004)</a:t>
            </a:r>
          </a:p>
          <a:p>
            <a:pPr marL="1520825"/>
            <a:r>
              <a:rPr lang="pt-BR" dirty="0" smtClean="0">
                <a:solidFill>
                  <a:schemeClr val="bg1"/>
                </a:solidFill>
              </a:rPr>
              <a:t>Dispõe sobre comunicação ao Tribunal de Justiça Militar</a:t>
            </a:r>
          </a:p>
          <a:p>
            <a:pPr marL="1520825"/>
            <a:r>
              <a:rPr lang="pt-BR" dirty="0" smtClean="0">
                <a:solidFill>
                  <a:schemeClr val="bg1"/>
                </a:solidFill>
              </a:rPr>
              <a:t>da sentença criminal condenatória, transitada em julgado,</a:t>
            </a:r>
          </a:p>
          <a:p>
            <a:pPr marL="1520825"/>
            <a:r>
              <a:rPr lang="pt-BR" dirty="0" smtClean="0">
                <a:solidFill>
                  <a:schemeClr val="bg1"/>
                </a:solidFill>
              </a:rPr>
              <a:t>proferida contra policial militar na justiça comum.</a:t>
            </a:r>
          </a:p>
          <a:p>
            <a:pPr marL="1520825"/>
            <a:endParaRPr lang="pt-BR" dirty="0" smtClean="0">
              <a:solidFill>
                <a:schemeClr val="bg1"/>
              </a:solidFill>
            </a:endParaRPr>
          </a:p>
          <a:p>
            <a:pPr marL="1520825"/>
            <a:r>
              <a:rPr lang="pt-BR" dirty="0" smtClean="0">
                <a:solidFill>
                  <a:schemeClr val="bg1"/>
                </a:solidFill>
              </a:rPr>
              <a:t>CONSIDERANDO...</a:t>
            </a:r>
          </a:p>
          <a:p>
            <a:pPr marL="1520825"/>
            <a:endParaRPr lang="pt-BR" dirty="0" smtClean="0">
              <a:solidFill>
                <a:schemeClr val="bg1"/>
              </a:solidFill>
            </a:endParaRPr>
          </a:p>
          <a:p>
            <a:pPr marL="1520825"/>
            <a:r>
              <a:rPr lang="pt-BR" dirty="0" smtClean="0">
                <a:solidFill>
                  <a:schemeClr val="bg1"/>
                </a:solidFill>
              </a:rPr>
              <a:t>RESOLVE:</a:t>
            </a:r>
          </a:p>
          <a:p>
            <a:pPr marL="1520825"/>
            <a:endParaRPr lang="pt-BR" dirty="0" smtClean="0">
              <a:solidFill>
                <a:schemeClr val="bg1"/>
              </a:solidFill>
            </a:endParaRPr>
          </a:p>
          <a:p>
            <a:r>
              <a:rPr lang="pt-BR" dirty="0" smtClean="0">
                <a:solidFill>
                  <a:schemeClr val="bg1"/>
                </a:solidFill>
              </a:rPr>
              <a:t>Art. 1º - As Secretarias Criminais de Primeira Instância e Juízos de</a:t>
            </a:r>
          </a:p>
          <a:p>
            <a:pPr algn="just"/>
            <a:r>
              <a:rPr lang="pt-BR" dirty="0" smtClean="0">
                <a:solidFill>
                  <a:schemeClr val="bg1"/>
                </a:solidFill>
              </a:rPr>
              <a:t>Execução, onde houver, quando receberem os processos instaurados contra policiais militares, condenados a pena privativa de liberdade superior a 02 (dois) anos por sentença transita em julgado, deverão remeter comunicação do fato ao Tribunal de Justiça Militar, no prazo máximo de 15 dias, contados do recebimento do respectivo processo.</a:t>
            </a:r>
          </a:p>
          <a:p>
            <a:endParaRPr lang="pt-BR" dirty="0" smtClean="0">
              <a:solidFill>
                <a:schemeClr val="bg1"/>
              </a:solidFill>
            </a:endParaRPr>
          </a:p>
          <a:p>
            <a:r>
              <a:rPr lang="pt-BR" dirty="0" smtClean="0">
                <a:solidFill>
                  <a:schemeClr val="bg1"/>
                </a:solidFill>
              </a:rPr>
              <a:t>Art. 2º - A comunicação será acompanhada de cópia da sentença</a:t>
            </a:r>
          </a:p>
          <a:p>
            <a:r>
              <a:rPr lang="pt-BR" dirty="0" smtClean="0">
                <a:solidFill>
                  <a:schemeClr val="bg1"/>
                </a:solidFill>
              </a:rPr>
              <a:t>condenatória, com certidão de trânsito em julgado expedida pelo escrivão.</a:t>
            </a:r>
          </a:p>
          <a:p>
            <a:endParaRPr lang="pt-BR" dirty="0" smtClean="0">
              <a:solidFill>
                <a:schemeClr val="bg1"/>
              </a:solidFill>
            </a:endParaRPr>
          </a:p>
          <a:p>
            <a:r>
              <a:rPr lang="pt-BR" dirty="0" smtClean="0">
                <a:solidFill>
                  <a:schemeClr val="bg1"/>
                </a:solidFill>
              </a:rPr>
              <a:t>Art. 3º - Esta Resolução entra em vigor na data de sua publicação.</a:t>
            </a:r>
          </a:p>
          <a:p>
            <a:endParaRPr lang="pt-BR" dirty="0" smtClean="0">
              <a:solidFill>
                <a:schemeClr val="bg1"/>
              </a:solidFill>
            </a:endParaRPr>
          </a:p>
          <a:p>
            <a:r>
              <a:rPr lang="pt-BR" dirty="0" smtClean="0">
                <a:solidFill>
                  <a:schemeClr val="bg1"/>
                </a:solidFill>
              </a:rPr>
              <a:t>Des. MÁRCIO ARISTEU MONTEIRO DE BARROS</a:t>
            </a:r>
          </a:p>
          <a:p>
            <a:r>
              <a:rPr lang="pt-BR" dirty="0" smtClean="0">
                <a:solidFill>
                  <a:schemeClr val="bg1"/>
                </a:solidFill>
              </a:rPr>
              <a:t>Presidente</a:t>
            </a:r>
            <a:endParaRPr lang="pt-BR"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ChangeArrowheads="1"/>
          </p:cNvSpPr>
          <p:nvPr/>
        </p:nvSpPr>
        <p:spPr bwMode="auto">
          <a:xfrm>
            <a:off x="1908000" y="467460"/>
            <a:ext cx="6933456" cy="2283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200" b="0" i="0" u="none" strike="noStrike" kern="1200" cap="none" spc="0" normalizeH="0" baseline="0" noProof="0" dirty="0" smtClean="0">
                <a:ln>
                  <a:noFill/>
                </a:ln>
                <a:solidFill>
                  <a:schemeClr val="bg1"/>
                </a:solidFill>
                <a:effectLst/>
                <a:uLnTx/>
                <a:uFillTx/>
                <a:latin typeface="+mj-lt"/>
                <a:ea typeface="+mj-ea"/>
                <a:cs typeface="+mj-cs"/>
              </a:rPr>
              <a:t>PROCESSO DE PERDA DO POSTO E DA PATENTE Nº 11</a:t>
            </a:r>
          </a:p>
          <a:p>
            <a:pPr marL="0" marR="0" lvl="0" indent="0" algn="just" defTabSz="914400" rtl="0" eaLnBrk="1" fontAlgn="base" latinLnBrk="0" hangingPunct="1">
              <a:lnSpc>
                <a:spcPct val="100000"/>
              </a:lnSpc>
              <a:spcBef>
                <a:spcPct val="0"/>
              </a:spcBef>
              <a:spcAft>
                <a:spcPct val="0"/>
              </a:spcAft>
              <a:buClrTx/>
              <a:buSzTx/>
              <a:buFontTx/>
              <a:buNone/>
              <a:tabLst/>
              <a:defRPr/>
            </a:pPr>
            <a:r>
              <a:rPr lang="pt-BR" sz="2200" dirty="0" smtClean="0">
                <a:solidFill>
                  <a:schemeClr val="bg1"/>
                </a:solidFill>
                <a:latin typeface="+mj-lt"/>
                <a:ea typeface="+mj-ea"/>
                <a:cs typeface="+mj-cs"/>
              </a:rPr>
              <a:t>Origem: Apelação Criminal nº 1.0000.00.325678-1/000 – </a:t>
            </a:r>
          </a:p>
          <a:p>
            <a:pPr marL="0" marR="0" lvl="0" indent="0" algn="just" defTabSz="914400" rtl="0" eaLnBrk="1" fontAlgn="base" latinLnBrk="0" hangingPunct="1">
              <a:lnSpc>
                <a:spcPct val="100000"/>
              </a:lnSpc>
              <a:spcBef>
                <a:spcPct val="0"/>
              </a:spcBef>
              <a:spcAft>
                <a:spcPct val="0"/>
              </a:spcAft>
              <a:buClrTx/>
              <a:buSzTx/>
              <a:buFontTx/>
              <a:buNone/>
              <a:tabLst/>
              <a:defRPr/>
            </a:pPr>
            <a:r>
              <a:rPr lang="pt-BR" sz="2200" dirty="0" smtClean="0">
                <a:solidFill>
                  <a:schemeClr val="bg1"/>
                </a:solidFill>
                <a:latin typeface="+mj-lt"/>
                <a:ea typeface="+mj-ea"/>
                <a:cs typeface="+mj-cs"/>
              </a:rPr>
              <a:t>II Tribunal do Júri</a:t>
            </a:r>
          </a:p>
          <a:p>
            <a:pPr marL="0" marR="0" lvl="0" indent="0" algn="just" defTabSz="914400" rtl="0" eaLnBrk="1" fontAlgn="base" latinLnBrk="0" hangingPunct="1">
              <a:lnSpc>
                <a:spcPct val="100000"/>
              </a:lnSpc>
              <a:spcBef>
                <a:spcPct val="0"/>
              </a:spcBef>
              <a:spcAft>
                <a:spcPct val="0"/>
              </a:spcAft>
              <a:buClrTx/>
              <a:buSzTx/>
              <a:buFontTx/>
              <a:buNone/>
              <a:tabLst/>
              <a:defRPr/>
            </a:pPr>
            <a:r>
              <a:rPr lang="pt-BR" sz="2200" dirty="0" smtClean="0">
                <a:solidFill>
                  <a:schemeClr val="bg1"/>
                </a:solidFill>
                <a:latin typeface="+mj-lt"/>
                <a:ea typeface="+mj-ea"/>
                <a:cs typeface="+mj-cs"/>
              </a:rPr>
              <a:t>Representante: Ministério Público</a:t>
            </a:r>
          </a:p>
          <a:p>
            <a:pPr marL="0" marR="0" lvl="0" indent="0" algn="just" defTabSz="914400" rtl="0" eaLnBrk="1" fontAlgn="base" latinLnBrk="0" hangingPunct="1">
              <a:lnSpc>
                <a:spcPct val="100000"/>
              </a:lnSpc>
              <a:spcBef>
                <a:spcPct val="0"/>
              </a:spcBef>
              <a:spcAft>
                <a:spcPct val="0"/>
              </a:spcAft>
              <a:buClrTx/>
              <a:buSzTx/>
              <a:buFontTx/>
              <a:buNone/>
              <a:tabLst/>
              <a:defRPr/>
            </a:pPr>
            <a:r>
              <a:rPr lang="pt-BR" sz="2200" dirty="0" smtClean="0">
                <a:solidFill>
                  <a:schemeClr val="bg1"/>
                </a:solidFill>
                <a:latin typeface="+mj-lt"/>
                <a:ea typeface="+mj-ea"/>
                <a:cs typeface="+mj-cs"/>
              </a:rPr>
              <a:t>Representado: 1º </a:t>
            </a:r>
            <a:r>
              <a:rPr lang="pt-BR" sz="2200" dirty="0" err="1" smtClean="0">
                <a:solidFill>
                  <a:schemeClr val="bg1"/>
                </a:solidFill>
                <a:latin typeface="+mj-lt"/>
                <a:ea typeface="+mj-ea"/>
                <a:cs typeface="+mj-cs"/>
              </a:rPr>
              <a:t>Ten</a:t>
            </a:r>
            <a:r>
              <a:rPr lang="pt-BR" sz="2200" dirty="0" smtClean="0">
                <a:solidFill>
                  <a:schemeClr val="bg1"/>
                </a:solidFill>
                <a:latin typeface="+mj-lt"/>
                <a:ea typeface="+mj-ea"/>
                <a:cs typeface="+mj-cs"/>
              </a:rPr>
              <a:t> PM</a:t>
            </a:r>
          </a:p>
          <a:p>
            <a:pPr marL="0" marR="0" lvl="0" indent="0" algn="just" defTabSz="914400" rtl="0" eaLnBrk="1" fontAlgn="base" latinLnBrk="0" hangingPunct="1">
              <a:lnSpc>
                <a:spcPct val="100000"/>
              </a:lnSpc>
              <a:spcBef>
                <a:spcPct val="0"/>
              </a:spcBef>
              <a:spcAft>
                <a:spcPct val="0"/>
              </a:spcAft>
              <a:buClrTx/>
              <a:buSzTx/>
              <a:buFontTx/>
              <a:buNone/>
              <a:tabLst/>
              <a:defRPr/>
            </a:pPr>
            <a:r>
              <a:rPr lang="pt-BR" sz="2200" dirty="0" smtClean="0">
                <a:solidFill>
                  <a:schemeClr val="bg1"/>
                </a:solidFill>
                <a:latin typeface="+mj-lt"/>
                <a:ea typeface="+mj-ea"/>
                <a:cs typeface="+mj-cs"/>
              </a:rPr>
              <a:t>Advogado: Dr. José Maria </a:t>
            </a:r>
            <a:r>
              <a:rPr lang="pt-BR" sz="2200" dirty="0" err="1" smtClean="0">
                <a:solidFill>
                  <a:schemeClr val="bg1"/>
                </a:solidFill>
                <a:latin typeface="+mj-lt"/>
                <a:ea typeface="+mj-ea"/>
                <a:cs typeface="+mj-cs"/>
              </a:rPr>
              <a:t>Mayrinck</a:t>
            </a:r>
            <a:r>
              <a:rPr lang="pt-BR" sz="2200" dirty="0" smtClean="0">
                <a:solidFill>
                  <a:schemeClr val="bg1"/>
                </a:solidFill>
                <a:latin typeface="+mj-lt"/>
                <a:ea typeface="+mj-ea"/>
                <a:cs typeface="+mj-cs"/>
              </a:rPr>
              <a:t> Chaves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2200" b="0"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mj-lt"/>
              <a:ea typeface="+mj-ea"/>
              <a:cs typeface="+mj-cs"/>
            </a:endParaRPr>
          </a:p>
        </p:txBody>
      </p:sp>
      <p:sp>
        <p:nvSpPr>
          <p:cNvPr id="3" name="AutoShape 2"/>
          <p:cNvSpPr txBox="1">
            <a:spLocks noChangeArrowheads="1"/>
          </p:cNvSpPr>
          <p:nvPr/>
        </p:nvSpPr>
        <p:spPr bwMode="auto">
          <a:xfrm>
            <a:off x="248092" y="3152398"/>
            <a:ext cx="8640960" cy="321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200" b="0" i="0" u="none" strike="noStrike" kern="1200" cap="none" spc="0" normalizeH="0" baseline="0" noProof="0" dirty="0" smtClean="0">
                <a:ln>
                  <a:noFill/>
                </a:ln>
                <a:solidFill>
                  <a:schemeClr val="bg1"/>
                </a:solidFill>
                <a:effectLst/>
                <a:uLnTx/>
                <a:uFillTx/>
                <a:latin typeface="+mj-lt"/>
                <a:ea typeface="+mj-ea"/>
                <a:cs typeface="+mj-cs"/>
              </a:rPr>
              <a:t>... O 1º Tenente PM </a:t>
            </a:r>
            <a:r>
              <a:rPr kumimoji="0" lang="pt-BR" sz="2200" b="0" i="0" u="none" strike="noStrike" kern="1200" cap="none" spc="0" normalizeH="0" baseline="0" noProof="0" dirty="0" err="1" smtClean="0">
                <a:ln>
                  <a:noFill/>
                </a:ln>
                <a:solidFill>
                  <a:schemeClr val="bg1"/>
                </a:solidFill>
                <a:effectLst/>
                <a:uLnTx/>
                <a:uFillTx/>
                <a:latin typeface="+mj-lt"/>
                <a:ea typeface="+mj-ea"/>
                <a:cs typeface="+mj-cs"/>
              </a:rPr>
              <a:t>M.G.</a:t>
            </a:r>
            <a:r>
              <a:rPr kumimoji="0" lang="pt-BR" sz="2200" b="0" i="0" u="none" strike="noStrike" kern="1200" cap="none" spc="0" normalizeH="0" baseline="0" noProof="0" dirty="0" smtClean="0">
                <a:ln>
                  <a:noFill/>
                </a:ln>
                <a:solidFill>
                  <a:schemeClr val="bg1"/>
                </a:solidFill>
                <a:effectLst/>
                <a:uLnTx/>
                <a:uFillTx/>
                <a:latin typeface="+mj-lt"/>
                <a:ea typeface="+mj-ea"/>
                <a:cs typeface="+mj-cs"/>
              </a:rPr>
              <a:t>T vem cumprindo, adequadamente,</a:t>
            </a:r>
            <a:r>
              <a:rPr kumimoji="0" lang="pt-BR" sz="2200" b="0" i="0" u="none" strike="noStrike" kern="1200" cap="none" spc="0" normalizeH="0" noProof="0" dirty="0" smtClean="0">
                <a:ln>
                  <a:noFill/>
                </a:ln>
                <a:solidFill>
                  <a:schemeClr val="bg1"/>
                </a:solidFill>
                <a:effectLst/>
                <a:uLnTx/>
                <a:uFillTx/>
                <a:latin typeface="+mj-lt"/>
                <a:ea typeface="+mj-ea"/>
                <a:cs typeface="+mj-cs"/>
              </a:rPr>
              <a:t> a pena que lhe foi imposta e ainda trabalha com dedicação e entusiasmo, dando sinais de que não cometerá novos crimes.</a:t>
            </a:r>
          </a:p>
          <a:p>
            <a:pPr marL="0" marR="0" lvl="0" indent="0" algn="just" defTabSz="914400" rtl="0" eaLnBrk="1" fontAlgn="base" latinLnBrk="0" hangingPunct="1">
              <a:lnSpc>
                <a:spcPct val="100000"/>
              </a:lnSpc>
              <a:spcBef>
                <a:spcPct val="0"/>
              </a:spcBef>
              <a:spcAft>
                <a:spcPct val="0"/>
              </a:spcAft>
              <a:buClrTx/>
              <a:buSzTx/>
              <a:buFontTx/>
              <a:buNone/>
              <a:tabLst/>
              <a:defRPr/>
            </a:pPr>
            <a:r>
              <a:rPr lang="pt-BR" sz="2200" dirty="0" smtClean="0">
                <a:solidFill>
                  <a:schemeClr val="bg1"/>
                </a:solidFill>
                <a:latin typeface="+mj-lt"/>
                <a:ea typeface="+mj-ea"/>
                <a:cs typeface="+mj-cs"/>
              </a:rPr>
              <a:t>- Apesar da condenação por homicídio, delito muito grave, o ato foi isolado e decorrente do serviço. Considerando que o militar já cumpriu mais de seis anos da pena imposta e a sua vida pregressa na corporação não é comprometedora, contando ele com mais de 21 (vinte e um) anos de bons serviços, deixa-se de aplicar a pena acessória de perda do posto e da patente.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2200" b="0"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ChangeArrowheads="1"/>
          </p:cNvSpPr>
          <p:nvPr/>
        </p:nvSpPr>
        <p:spPr bwMode="auto">
          <a:xfrm>
            <a:off x="1928826" y="646101"/>
            <a:ext cx="7072330" cy="1139825"/>
          </a:xfrm>
          <a:prstGeom prst="rect">
            <a:avLst/>
          </a:prstGeom>
          <a:noFill/>
          <a:ln w="9525">
            <a:noFill/>
            <a:miter lim="800000"/>
            <a:headEnd/>
            <a:tailEnd/>
          </a:ln>
        </p:spPr>
        <p:txBody>
          <a:bodyPr anchor="ctr" anchorCtr="1">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pt-BR" sz="2400" b="1" i="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mn-cs"/>
              </a:rPr>
              <a:t>JUSTIÇA MILITAR ESTADUAL</a:t>
            </a:r>
          </a:p>
        </p:txBody>
      </p:sp>
      <p:sp>
        <p:nvSpPr>
          <p:cNvPr id="117763" name="Retângulo 4"/>
          <p:cNvSpPr>
            <a:spLocks noChangeArrowheads="1"/>
          </p:cNvSpPr>
          <p:nvPr/>
        </p:nvSpPr>
        <p:spPr bwMode="auto">
          <a:xfrm>
            <a:off x="214313" y="2286000"/>
            <a:ext cx="8643937" cy="3693319"/>
          </a:xfrm>
          <a:prstGeom prst="rect">
            <a:avLst/>
          </a:prstGeom>
          <a:noFill/>
          <a:ln w="9525">
            <a:noFill/>
            <a:miter lim="800000"/>
            <a:headEnd/>
            <a:tailEnd/>
          </a:ln>
        </p:spPr>
        <p:txBody>
          <a:bodyPr>
            <a:spAutoFit/>
          </a:bodyPr>
          <a:lstStyle/>
          <a:p>
            <a:pPr indent="1074738" algn="just">
              <a:spcBef>
                <a:spcPct val="50000"/>
              </a:spcBef>
              <a:defRPr/>
            </a:pPr>
            <a:r>
              <a:rPr kumimoji="1" lang="pt-BR" sz="2600" dirty="0">
                <a:solidFill>
                  <a:srgbClr val="FFFF00"/>
                </a:solidFill>
                <a:effectLst>
                  <a:outerShdw blurRad="38100" dist="38100" dir="2700000" algn="tl">
                    <a:srgbClr val="000000"/>
                  </a:outerShdw>
                </a:effectLst>
                <a:latin typeface="Verdana" pitchFamily="34" charset="0"/>
                <a:cs typeface="+mn-cs"/>
              </a:rPr>
              <a:t>“Creio que a melhor homenagem que posso prestar a este Tribunal de Justiça Militar e a todos aqueles que aqui trabalham é revelar a Minas que grande parte do mérito pelo elevado conceito que a Polícia Militar mineira conquistou em todo o Brasil se deve à eficiência deste Tribunal</a:t>
            </a:r>
            <a:r>
              <a:rPr kumimoji="1" lang="pt-BR" sz="2600" i="0" dirty="0">
                <a:solidFill>
                  <a:srgbClr val="FFFF00"/>
                </a:solidFill>
                <a:effectLst>
                  <a:outerShdw blurRad="38100" dist="38100" dir="2700000" algn="tl">
                    <a:srgbClr val="000000"/>
                  </a:outerShdw>
                </a:effectLst>
                <a:latin typeface="Verdana" pitchFamily="34" charset="0"/>
                <a:cs typeface="+mn-cs"/>
              </a:rPr>
              <a:t>.”</a:t>
            </a:r>
            <a:endParaRPr kumimoji="1" lang="pt-BR" sz="2600" dirty="0">
              <a:solidFill>
                <a:srgbClr val="FFFF00"/>
              </a:solidFill>
              <a:effectLst>
                <a:outerShdw blurRad="38100" dist="38100" dir="2700000" algn="tl">
                  <a:srgbClr val="000000"/>
                </a:outerShdw>
              </a:effectLst>
              <a:latin typeface="Verdana" pitchFamily="34" charset="0"/>
              <a:cs typeface="+mn-cs"/>
            </a:endParaRPr>
          </a:p>
          <a:p>
            <a:pPr algn="r">
              <a:spcBef>
                <a:spcPct val="50000"/>
              </a:spcBef>
              <a:defRPr/>
            </a:pPr>
            <a:r>
              <a:rPr kumimoji="1" lang="pt-BR" sz="2600" dirty="0" smtClean="0">
                <a:solidFill>
                  <a:srgbClr val="FFFF00"/>
                </a:solidFill>
                <a:effectLst>
                  <a:outerShdw blurRad="38100" dist="38100" dir="2700000" algn="tl">
                    <a:srgbClr val="000000"/>
                  </a:outerShdw>
                </a:effectLst>
                <a:latin typeface="Verdana" pitchFamily="34" charset="0"/>
                <a:cs typeface="+mn-cs"/>
              </a:rPr>
              <a:t>– Governador </a:t>
            </a:r>
            <a:r>
              <a:rPr kumimoji="1" lang="pt-BR" sz="2600" dirty="0">
                <a:solidFill>
                  <a:srgbClr val="FFFF00"/>
                </a:solidFill>
                <a:effectLst>
                  <a:outerShdw blurRad="38100" dist="38100" dir="2700000" algn="tl">
                    <a:srgbClr val="000000"/>
                  </a:outerShdw>
                </a:effectLst>
                <a:latin typeface="Verdana" pitchFamily="34" charset="0"/>
                <a:cs typeface="+mn-cs"/>
              </a:rPr>
              <a:t>Aécio Neves </a:t>
            </a:r>
            <a:r>
              <a:rPr kumimoji="1" lang="pt-BR" sz="2600" dirty="0" smtClean="0">
                <a:solidFill>
                  <a:srgbClr val="FFFF00"/>
                </a:solidFill>
                <a:effectLst>
                  <a:outerShdw blurRad="38100" dist="38100" dir="2700000" algn="tl">
                    <a:srgbClr val="000000"/>
                  </a:outerShdw>
                </a:effectLst>
                <a:latin typeface="Verdana" pitchFamily="34" charset="0"/>
              </a:rPr>
              <a:t>– </a:t>
            </a:r>
            <a:endParaRPr kumimoji="1" lang="pt-BR" sz="2600" dirty="0">
              <a:solidFill>
                <a:srgbClr val="FFFF00"/>
              </a:solidFill>
              <a:effectLst>
                <a:outerShdw blurRad="38100" dist="38100" dir="2700000" algn="tl">
                  <a:srgbClr val="000000"/>
                </a:outerShdw>
              </a:effectLst>
              <a:latin typeface="Verdana" pitchFamily="34" charset="0"/>
              <a:cs typeface="+mn-cs"/>
            </a:endParaRPr>
          </a:p>
          <a:p>
            <a:pPr algn="r">
              <a:spcBef>
                <a:spcPct val="50000"/>
              </a:spcBef>
              <a:defRPr/>
            </a:pPr>
            <a:r>
              <a:rPr kumimoji="1" lang="pt-BR" sz="2600" dirty="0">
                <a:solidFill>
                  <a:srgbClr val="FFFF00"/>
                </a:solidFill>
                <a:effectLst>
                  <a:outerShdw blurRad="38100" dist="38100" dir="2700000" algn="tl">
                    <a:srgbClr val="000000"/>
                  </a:outerShdw>
                </a:effectLst>
                <a:latin typeface="Verdana" pitchFamily="34" charset="0"/>
                <a:cs typeface="+mn-cs"/>
              </a:rPr>
              <a:t> Pronunciamento em data de 09/11/2007.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ChangeArrowheads="1"/>
          </p:cNvSpPr>
          <p:nvPr/>
        </p:nvSpPr>
        <p:spPr bwMode="auto">
          <a:xfrm>
            <a:off x="1908000" y="410310"/>
            <a:ext cx="6933456" cy="1923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200" b="0" i="0" u="none" strike="noStrike" kern="1200" cap="none" spc="0" normalizeH="0" baseline="0" noProof="0" dirty="0" smtClean="0">
                <a:ln>
                  <a:noFill/>
                </a:ln>
                <a:solidFill>
                  <a:schemeClr val="bg1"/>
                </a:solidFill>
                <a:effectLst/>
                <a:uLnTx/>
                <a:uFillTx/>
                <a:latin typeface="+mj-lt"/>
                <a:ea typeface="+mj-ea"/>
                <a:cs typeface="+mj-cs"/>
              </a:rPr>
              <a:t>PROCESSO DE JUSTIFICAÇÃO Nº 148</a:t>
            </a:r>
          </a:p>
          <a:p>
            <a:pPr marL="0" marR="0" lvl="0" indent="0" algn="just" defTabSz="914400" rtl="0" eaLnBrk="1" fontAlgn="base" latinLnBrk="0" hangingPunct="1">
              <a:lnSpc>
                <a:spcPct val="100000"/>
              </a:lnSpc>
              <a:spcBef>
                <a:spcPct val="0"/>
              </a:spcBef>
              <a:spcAft>
                <a:spcPct val="0"/>
              </a:spcAft>
              <a:buClrTx/>
              <a:buSzTx/>
              <a:buFontTx/>
              <a:buNone/>
              <a:tabLst/>
              <a:defRPr/>
            </a:pPr>
            <a:r>
              <a:rPr lang="pt-BR" sz="2200" dirty="0" smtClean="0">
                <a:solidFill>
                  <a:schemeClr val="bg1"/>
                </a:solidFill>
                <a:latin typeface="+mj-lt"/>
                <a:ea typeface="+mj-ea"/>
                <a:cs typeface="+mj-cs"/>
              </a:rPr>
              <a:t>Origem: Portaria nº 2.678/05-CPM/PAD</a:t>
            </a:r>
          </a:p>
          <a:p>
            <a:pPr marL="0" marR="0" lvl="0" indent="0" algn="just" defTabSz="914400" rtl="0" eaLnBrk="1" fontAlgn="base" latinLnBrk="0" hangingPunct="1">
              <a:lnSpc>
                <a:spcPct val="100000"/>
              </a:lnSpc>
              <a:spcBef>
                <a:spcPct val="0"/>
              </a:spcBef>
              <a:spcAft>
                <a:spcPct val="0"/>
              </a:spcAft>
              <a:buClrTx/>
              <a:buSzTx/>
              <a:buFontTx/>
              <a:buNone/>
              <a:tabLst/>
              <a:defRPr/>
            </a:pPr>
            <a:r>
              <a:rPr lang="pt-BR" sz="2200" dirty="0" smtClean="0">
                <a:solidFill>
                  <a:schemeClr val="bg1"/>
                </a:solidFill>
                <a:latin typeface="+mj-lt"/>
                <a:ea typeface="+mj-ea"/>
                <a:cs typeface="+mj-cs"/>
              </a:rPr>
              <a:t>Justificante: Major PM QOR</a:t>
            </a:r>
          </a:p>
          <a:p>
            <a:pPr marL="0" marR="0" lvl="0" indent="0" algn="just" defTabSz="914400" rtl="0" eaLnBrk="1" fontAlgn="base" latinLnBrk="0" hangingPunct="1">
              <a:lnSpc>
                <a:spcPct val="100000"/>
              </a:lnSpc>
              <a:spcBef>
                <a:spcPct val="0"/>
              </a:spcBef>
              <a:spcAft>
                <a:spcPct val="0"/>
              </a:spcAft>
              <a:buClrTx/>
              <a:buSzTx/>
              <a:buFontTx/>
              <a:buNone/>
              <a:tabLst/>
              <a:defRPr/>
            </a:pPr>
            <a:r>
              <a:rPr lang="pt-BR" sz="2200" dirty="0" smtClean="0">
                <a:solidFill>
                  <a:schemeClr val="bg1"/>
                </a:solidFill>
                <a:latin typeface="+mj-lt"/>
                <a:ea typeface="+mj-ea"/>
                <a:cs typeface="+mj-cs"/>
              </a:rPr>
              <a:t>Advogados: Dr. Lucas </a:t>
            </a:r>
            <a:r>
              <a:rPr lang="pt-BR" sz="2200" dirty="0" err="1" smtClean="0">
                <a:solidFill>
                  <a:schemeClr val="bg1"/>
                </a:solidFill>
                <a:latin typeface="+mj-lt"/>
                <a:ea typeface="+mj-ea"/>
                <a:cs typeface="+mj-cs"/>
              </a:rPr>
              <a:t>Zandona</a:t>
            </a:r>
            <a:r>
              <a:rPr lang="pt-BR" sz="2200" dirty="0" smtClean="0">
                <a:solidFill>
                  <a:schemeClr val="bg1"/>
                </a:solidFill>
                <a:latin typeface="+mj-lt"/>
                <a:ea typeface="+mj-ea"/>
                <a:cs typeface="+mj-cs"/>
              </a:rPr>
              <a:t> Guimarães</a:t>
            </a:r>
          </a:p>
          <a:p>
            <a:pPr marL="0" marR="0" lvl="0" indent="0" algn="just" defTabSz="914400" rtl="0" eaLnBrk="1" fontAlgn="base" latinLnBrk="0" hangingPunct="1">
              <a:lnSpc>
                <a:spcPct val="100000"/>
              </a:lnSpc>
              <a:spcBef>
                <a:spcPct val="0"/>
              </a:spcBef>
              <a:spcAft>
                <a:spcPct val="0"/>
              </a:spcAft>
              <a:buClrTx/>
              <a:buSzTx/>
              <a:buFontTx/>
              <a:buNone/>
              <a:tabLst/>
              <a:defRPr/>
            </a:pPr>
            <a:r>
              <a:rPr lang="pt-BR" sz="2200" dirty="0" smtClean="0">
                <a:solidFill>
                  <a:schemeClr val="bg1"/>
                </a:solidFill>
                <a:latin typeface="+mj-lt"/>
                <a:ea typeface="+mj-ea"/>
                <a:cs typeface="+mj-cs"/>
              </a:rPr>
              <a:t>                      Dr. José </a:t>
            </a:r>
            <a:r>
              <a:rPr lang="pt-BR" sz="2200" dirty="0" err="1" smtClean="0">
                <a:solidFill>
                  <a:schemeClr val="bg1"/>
                </a:solidFill>
                <a:latin typeface="+mj-lt"/>
                <a:ea typeface="+mj-ea"/>
                <a:cs typeface="+mj-cs"/>
              </a:rPr>
              <a:t>Lio</a:t>
            </a:r>
            <a:r>
              <a:rPr lang="pt-BR" sz="2200" dirty="0" smtClean="0">
                <a:solidFill>
                  <a:schemeClr val="bg1"/>
                </a:solidFill>
                <a:latin typeface="+mj-lt"/>
                <a:ea typeface="+mj-ea"/>
                <a:cs typeface="+mj-cs"/>
              </a:rPr>
              <a:t> Bisneto e outros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2200" b="0"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mj-lt"/>
              <a:ea typeface="+mj-ea"/>
              <a:cs typeface="+mj-cs"/>
            </a:endParaRPr>
          </a:p>
        </p:txBody>
      </p:sp>
      <p:sp>
        <p:nvSpPr>
          <p:cNvPr id="3" name="AutoShape 2"/>
          <p:cNvSpPr txBox="1">
            <a:spLocks noChangeArrowheads="1"/>
          </p:cNvSpPr>
          <p:nvPr/>
        </p:nvSpPr>
        <p:spPr bwMode="auto">
          <a:xfrm>
            <a:off x="248092" y="2980948"/>
            <a:ext cx="8640960" cy="321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200" b="0" i="0" u="none" strike="noStrike" kern="1200" cap="none" spc="0" normalizeH="0" baseline="0" noProof="0" dirty="0" smtClean="0">
                <a:ln>
                  <a:noFill/>
                </a:ln>
                <a:solidFill>
                  <a:schemeClr val="bg1"/>
                </a:solidFill>
                <a:effectLst/>
                <a:uLnTx/>
                <a:uFillTx/>
                <a:latin typeface="+mj-lt"/>
                <a:ea typeface="+mj-ea"/>
                <a:cs typeface="+mj-cs"/>
              </a:rPr>
              <a:t>Ementa:</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2200" b="0" i="0"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just" defTabSz="914400" rtl="0" eaLnBrk="1" fontAlgn="base" latinLnBrk="0" hangingPunct="1">
              <a:lnSpc>
                <a:spcPct val="100000"/>
              </a:lnSpc>
              <a:spcBef>
                <a:spcPct val="0"/>
              </a:spcBef>
              <a:spcAft>
                <a:spcPct val="0"/>
              </a:spcAft>
              <a:buClrTx/>
              <a:buSzTx/>
              <a:buFontTx/>
              <a:buChar char="-"/>
              <a:tabLst/>
              <a:defRPr/>
            </a:pPr>
            <a:r>
              <a:rPr lang="pt-BR" sz="2200" dirty="0" smtClean="0">
                <a:solidFill>
                  <a:schemeClr val="bg1"/>
                </a:solidFill>
                <a:latin typeface="+mj-lt"/>
                <a:ea typeface="+mj-ea"/>
                <a:cs typeface="+mj-cs"/>
              </a:rPr>
              <a:t>O desvio e apropriação de economia alheia, de que o oficial detinha o controle e pela qual era responsável, caracteriza conduta imoral, tornando-o indigno do oficialato e incompatibiliza a sua permanência no Quadro de Oficiais da Reserva da Polícia Militar(QOR).</a:t>
            </a:r>
          </a:p>
          <a:p>
            <a:pPr marL="0" marR="0" lvl="0" indent="0" algn="just" defTabSz="914400" rtl="0" eaLnBrk="1" fontAlgn="base" latinLnBrk="0" hangingPunct="1">
              <a:lnSpc>
                <a:spcPct val="100000"/>
              </a:lnSpc>
              <a:spcBef>
                <a:spcPct val="0"/>
              </a:spcBef>
              <a:spcAft>
                <a:spcPct val="0"/>
              </a:spcAft>
              <a:buClrTx/>
              <a:buSzTx/>
              <a:tabLst/>
              <a:defRPr/>
            </a:pPr>
            <a:endParaRPr lang="pt-BR" sz="2200" dirty="0" smtClean="0">
              <a:solidFill>
                <a:schemeClr val="bg1"/>
              </a:solidFill>
              <a:latin typeface="+mj-lt"/>
              <a:ea typeface="+mj-ea"/>
              <a:cs typeface="+mj-cs"/>
            </a:endParaRPr>
          </a:p>
          <a:p>
            <a:pPr marL="0" marR="0" lvl="0" indent="0" algn="just" defTabSz="914400" rtl="0" eaLnBrk="1" fontAlgn="base" latinLnBrk="0" hangingPunct="1">
              <a:lnSpc>
                <a:spcPct val="100000"/>
              </a:lnSpc>
              <a:spcBef>
                <a:spcPct val="0"/>
              </a:spcBef>
              <a:spcAft>
                <a:spcPct val="0"/>
              </a:spcAft>
              <a:buClrTx/>
              <a:buSzTx/>
              <a:buFontTx/>
              <a:buChar char="-"/>
              <a:tabLst/>
              <a:defRPr/>
            </a:pPr>
            <a:r>
              <a:rPr lang="pt-BR" sz="2200" dirty="0" smtClean="0">
                <a:solidFill>
                  <a:schemeClr val="bg1"/>
                </a:solidFill>
                <a:latin typeface="+mj-lt"/>
                <a:ea typeface="+mj-ea"/>
                <a:cs typeface="+mj-cs"/>
              </a:rPr>
              <a:t> Mantêm-se os proventos na inatividade, conforme jurisprudência firmada por este egrégio Tribunal.</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2200" b="0"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ChangeArrowheads="1"/>
          </p:cNvSpPr>
          <p:nvPr/>
        </p:nvSpPr>
        <p:spPr bwMode="auto">
          <a:xfrm>
            <a:off x="1908000" y="353160"/>
            <a:ext cx="6933456" cy="1995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000" b="0" i="0" u="none" strike="noStrike" kern="1200" cap="none" spc="0" normalizeH="0" baseline="0" noProof="0" dirty="0" smtClean="0">
                <a:ln>
                  <a:noFill/>
                </a:ln>
                <a:solidFill>
                  <a:schemeClr val="bg1"/>
                </a:solidFill>
                <a:effectLst/>
                <a:uLnTx/>
                <a:uFillTx/>
                <a:latin typeface="+mj-lt"/>
                <a:ea typeface="+mj-ea"/>
                <a:cs typeface="+mj-cs"/>
              </a:rPr>
              <a:t>PROCESSO DE JUSTIFICAÇÃO Nº 150</a:t>
            </a:r>
          </a:p>
          <a:p>
            <a:pPr lvl="0" algn="just">
              <a:defRPr/>
            </a:pPr>
            <a:r>
              <a:rPr lang="pt-BR" sz="2000" dirty="0" smtClean="0">
                <a:solidFill>
                  <a:schemeClr val="bg1"/>
                </a:solidFill>
              </a:rPr>
              <a:t>Processo nº 0009000-28.2008.913.0000</a:t>
            </a:r>
          </a:p>
          <a:p>
            <a:pPr marL="0" marR="0" lvl="0" indent="0" algn="just" defTabSz="914400" rtl="0" eaLnBrk="1" fontAlgn="base" latinLnBrk="0" hangingPunct="1">
              <a:lnSpc>
                <a:spcPct val="100000"/>
              </a:lnSpc>
              <a:spcBef>
                <a:spcPct val="0"/>
              </a:spcBef>
              <a:spcAft>
                <a:spcPct val="0"/>
              </a:spcAft>
              <a:buClrTx/>
              <a:buSzTx/>
              <a:buFontTx/>
              <a:buNone/>
              <a:tabLst/>
              <a:defRPr/>
            </a:pPr>
            <a:r>
              <a:rPr lang="pt-BR" sz="2000" dirty="0" smtClean="0">
                <a:solidFill>
                  <a:schemeClr val="bg1"/>
                </a:solidFill>
                <a:latin typeface="+mj-lt"/>
                <a:ea typeface="+mj-ea"/>
                <a:cs typeface="+mj-cs"/>
              </a:rPr>
              <a:t>Origem: Portaria nº 4.364/06 – 7ª RPM – PAD</a:t>
            </a:r>
          </a:p>
          <a:p>
            <a:pPr marL="0" marR="0" lvl="0" indent="0" algn="just" defTabSz="914400" rtl="0" eaLnBrk="1" fontAlgn="base" latinLnBrk="0" hangingPunct="1">
              <a:lnSpc>
                <a:spcPct val="100000"/>
              </a:lnSpc>
              <a:spcBef>
                <a:spcPct val="0"/>
              </a:spcBef>
              <a:spcAft>
                <a:spcPct val="0"/>
              </a:spcAft>
              <a:buClrTx/>
              <a:buSzTx/>
              <a:buFontTx/>
              <a:buNone/>
              <a:tabLst/>
              <a:defRPr/>
            </a:pPr>
            <a:r>
              <a:rPr lang="pt-BR" sz="2000" dirty="0" smtClean="0">
                <a:solidFill>
                  <a:schemeClr val="bg1"/>
                </a:solidFill>
                <a:latin typeface="+mj-lt"/>
                <a:ea typeface="+mj-ea"/>
                <a:cs typeface="+mj-cs"/>
              </a:rPr>
              <a:t>Justificante: 2º </a:t>
            </a:r>
            <a:r>
              <a:rPr lang="pt-BR" sz="2000" dirty="0" err="1" smtClean="0">
                <a:solidFill>
                  <a:schemeClr val="bg1"/>
                </a:solidFill>
                <a:latin typeface="+mj-lt"/>
                <a:ea typeface="+mj-ea"/>
                <a:cs typeface="+mj-cs"/>
              </a:rPr>
              <a:t>Ten</a:t>
            </a:r>
            <a:r>
              <a:rPr lang="pt-BR" sz="2000" dirty="0" smtClean="0">
                <a:solidFill>
                  <a:schemeClr val="bg1"/>
                </a:solidFill>
                <a:latin typeface="+mj-lt"/>
                <a:ea typeface="+mj-ea"/>
                <a:cs typeface="+mj-cs"/>
              </a:rPr>
              <a:t> PM</a:t>
            </a:r>
          </a:p>
          <a:p>
            <a:pPr marL="0" marR="0" lvl="0" indent="0" algn="just" defTabSz="914400" rtl="0" eaLnBrk="1" fontAlgn="base" latinLnBrk="0" hangingPunct="1">
              <a:lnSpc>
                <a:spcPct val="100000"/>
              </a:lnSpc>
              <a:spcBef>
                <a:spcPct val="0"/>
              </a:spcBef>
              <a:spcAft>
                <a:spcPct val="0"/>
              </a:spcAft>
              <a:buClrTx/>
              <a:buSzTx/>
              <a:buFontTx/>
              <a:buNone/>
              <a:tabLst/>
              <a:defRPr/>
            </a:pPr>
            <a:r>
              <a:rPr lang="pt-BR" sz="2000" dirty="0" smtClean="0">
                <a:solidFill>
                  <a:schemeClr val="bg1"/>
                </a:solidFill>
                <a:latin typeface="+mj-lt"/>
                <a:ea typeface="+mj-ea"/>
                <a:cs typeface="+mj-cs"/>
              </a:rPr>
              <a:t>Advogados: Dra. Silvana Lourenço Lobo (OAB/MG 57.688) (Defensora Pública)</a:t>
            </a:r>
          </a:p>
        </p:txBody>
      </p:sp>
      <p:sp>
        <p:nvSpPr>
          <p:cNvPr id="3" name="AutoShape 2"/>
          <p:cNvSpPr txBox="1">
            <a:spLocks noChangeArrowheads="1"/>
          </p:cNvSpPr>
          <p:nvPr/>
        </p:nvSpPr>
        <p:spPr bwMode="auto">
          <a:xfrm>
            <a:off x="251520" y="2836932"/>
            <a:ext cx="8640960" cy="321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000" b="0" i="0" u="none" strike="noStrike" kern="1200" cap="none" spc="0" normalizeH="0" baseline="0" noProof="0" dirty="0" smtClean="0">
                <a:ln>
                  <a:noFill/>
                </a:ln>
                <a:solidFill>
                  <a:schemeClr val="bg1"/>
                </a:solidFill>
                <a:effectLst/>
                <a:uLnTx/>
                <a:uFillTx/>
                <a:latin typeface="+mj-lt"/>
                <a:ea typeface="+mj-ea"/>
                <a:cs typeface="+mj-cs"/>
              </a:rPr>
              <a:t>Ementa:</a:t>
            </a:r>
          </a:p>
          <a:p>
            <a:pPr marL="0" marR="0" lvl="0" indent="0" algn="just" defTabSz="914400" rtl="0" eaLnBrk="1" fontAlgn="base" latinLnBrk="0" hangingPunct="1">
              <a:lnSpc>
                <a:spcPct val="100000"/>
              </a:lnSpc>
              <a:spcBef>
                <a:spcPct val="0"/>
              </a:spcBef>
              <a:spcAft>
                <a:spcPct val="0"/>
              </a:spcAft>
              <a:buClrTx/>
              <a:buSzTx/>
              <a:buFontTx/>
              <a:buChar char="-"/>
              <a:tabLst/>
              <a:defRPr/>
            </a:pPr>
            <a:r>
              <a:rPr lang="pt-BR" sz="2000" dirty="0" smtClean="0">
                <a:solidFill>
                  <a:schemeClr val="bg1"/>
                </a:solidFill>
                <a:latin typeface="+mj-lt"/>
                <a:ea typeface="+mj-ea"/>
                <a:cs typeface="+mj-cs"/>
              </a:rPr>
              <a:t> O oficial que falta ao serviço de forma continuada, não homologa as licenças-médicas, retarda  ou não realiza atos de ofício, demonstrando tamanha desídia no desempenho de suas funções, que seus superiores diretos não mais lhe confiam atividades inerentes ao seu posto, revela desempenho administrativo e operacional insuficiente e não adaptação  à rigorosa disciplina e hierarquia vigentes nas instituições militares.</a:t>
            </a:r>
          </a:p>
          <a:p>
            <a:pPr marL="0" marR="0" lvl="0" indent="0" algn="just" defTabSz="914400" rtl="0" eaLnBrk="1" fontAlgn="base" latinLnBrk="0" hangingPunct="1">
              <a:lnSpc>
                <a:spcPct val="100000"/>
              </a:lnSpc>
              <a:spcBef>
                <a:spcPct val="0"/>
              </a:spcBef>
              <a:spcAft>
                <a:spcPct val="0"/>
              </a:spcAft>
              <a:buClrTx/>
              <a:buSzTx/>
              <a:buFontTx/>
              <a:buChar char="-"/>
              <a:tabLst/>
              <a:defRPr/>
            </a:pPr>
            <a:r>
              <a:rPr lang="pt-BR" sz="2000" dirty="0" smtClean="0">
                <a:solidFill>
                  <a:schemeClr val="bg1"/>
                </a:solidFill>
                <a:latin typeface="+mj-lt"/>
                <a:ea typeface="+mj-ea"/>
                <a:cs typeface="+mj-cs"/>
              </a:rPr>
              <a:t> Neste sentido, a renúncia do oficial à evidência de que não há o menor interesse em realinhar a conduta profissional nem tampouco permanecer na Corporação, o incompatibiliza de continuar ostentando a farda da Polícia Militar do Estado de Minas Gerais, razão pela qual deve ser decretada a perda de seu posto e de sua patente.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2000" b="0"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ChangeArrowheads="1"/>
          </p:cNvSpPr>
          <p:nvPr/>
        </p:nvSpPr>
        <p:spPr bwMode="auto">
          <a:xfrm>
            <a:off x="1908000" y="353160"/>
            <a:ext cx="6933456" cy="1779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000" b="0" i="0" u="none" strike="noStrike" kern="1200" cap="none" spc="0" normalizeH="0" baseline="0" noProof="0" dirty="0" smtClean="0">
                <a:ln>
                  <a:noFill/>
                </a:ln>
                <a:solidFill>
                  <a:schemeClr val="bg1"/>
                </a:solidFill>
                <a:effectLst/>
                <a:uLnTx/>
                <a:uFillTx/>
                <a:latin typeface="+mj-lt"/>
                <a:ea typeface="+mj-ea"/>
                <a:cs typeface="+mj-cs"/>
              </a:rPr>
              <a:t>PROCESSO DE JUSTIFICAÇÃO Nº 152</a:t>
            </a:r>
          </a:p>
          <a:p>
            <a:pPr lvl="0" algn="just">
              <a:defRPr/>
            </a:pPr>
            <a:r>
              <a:rPr lang="pt-BR" sz="2000" dirty="0" smtClean="0">
                <a:solidFill>
                  <a:schemeClr val="bg1"/>
                </a:solidFill>
              </a:rPr>
              <a:t>Processo nº 0009009-53.2009.913.0000</a:t>
            </a:r>
          </a:p>
          <a:p>
            <a:pPr marL="0" marR="0" lvl="0" indent="0" algn="just" defTabSz="914400" rtl="0" eaLnBrk="1" fontAlgn="base" latinLnBrk="0" hangingPunct="1">
              <a:lnSpc>
                <a:spcPct val="100000"/>
              </a:lnSpc>
              <a:spcBef>
                <a:spcPct val="0"/>
              </a:spcBef>
              <a:spcAft>
                <a:spcPct val="0"/>
              </a:spcAft>
              <a:buClrTx/>
              <a:buSzTx/>
              <a:buFontTx/>
              <a:buNone/>
              <a:tabLst/>
              <a:defRPr/>
            </a:pPr>
            <a:r>
              <a:rPr lang="pt-BR" sz="2000" dirty="0" smtClean="0">
                <a:solidFill>
                  <a:schemeClr val="bg1"/>
                </a:solidFill>
                <a:latin typeface="+mj-lt"/>
                <a:ea typeface="+mj-ea"/>
                <a:cs typeface="+mj-cs"/>
              </a:rPr>
              <a:t>Origem: Portaria nº 4.335/08 – 4ª RPM – PAD</a:t>
            </a:r>
          </a:p>
          <a:p>
            <a:pPr marL="0" marR="0" lvl="0" indent="0" algn="just" defTabSz="914400" rtl="0" eaLnBrk="1" fontAlgn="base" latinLnBrk="0" hangingPunct="1">
              <a:lnSpc>
                <a:spcPct val="100000"/>
              </a:lnSpc>
              <a:spcBef>
                <a:spcPct val="0"/>
              </a:spcBef>
              <a:spcAft>
                <a:spcPct val="0"/>
              </a:spcAft>
              <a:buClrTx/>
              <a:buSzTx/>
              <a:buFontTx/>
              <a:buNone/>
              <a:tabLst/>
              <a:defRPr/>
            </a:pPr>
            <a:r>
              <a:rPr lang="pt-BR" sz="2000" dirty="0" smtClean="0">
                <a:solidFill>
                  <a:schemeClr val="bg1"/>
                </a:solidFill>
                <a:latin typeface="+mj-lt"/>
                <a:ea typeface="+mj-ea"/>
                <a:cs typeface="+mj-cs"/>
              </a:rPr>
              <a:t>Justificante: 2º </a:t>
            </a:r>
            <a:r>
              <a:rPr lang="pt-BR" sz="2000" dirty="0" err="1" smtClean="0">
                <a:solidFill>
                  <a:schemeClr val="bg1"/>
                </a:solidFill>
                <a:latin typeface="+mj-lt"/>
                <a:ea typeface="+mj-ea"/>
                <a:cs typeface="+mj-cs"/>
              </a:rPr>
              <a:t>Ten</a:t>
            </a:r>
            <a:r>
              <a:rPr lang="pt-BR" sz="2000" dirty="0" smtClean="0">
                <a:solidFill>
                  <a:schemeClr val="bg1"/>
                </a:solidFill>
                <a:latin typeface="+mj-lt"/>
                <a:ea typeface="+mj-ea"/>
                <a:cs typeface="+mj-cs"/>
              </a:rPr>
              <a:t> PM</a:t>
            </a:r>
          </a:p>
          <a:p>
            <a:pPr marL="0" marR="0" lvl="0" indent="0" algn="just" defTabSz="914400" rtl="0" eaLnBrk="1" fontAlgn="base" latinLnBrk="0" hangingPunct="1">
              <a:lnSpc>
                <a:spcPct val="100000"/>
              </a:lnSpc>
              <a:spcBef>
                <a:spcPct val="0"/>
              </a:spcBef>
              <a:spcAft>
                <a:spcPct val="0"/>
              </a:spcAft>
              <a:buClrTx/>
              <a:buSzTx/>
              <a:buFontTx/>
              <a:buNone/>
              <a:tabLst/>
              <a:defRPr/>
            </a:pPr>
            <a:r>
              <a:rPr lang="pt-BR" sz="2000" dirty="0" smtClean="0">
                <a:solidFill>
                  <a:schemeClr val="bg1"/>
                </a:solidFill>
                <a:latin typeface="+mj-lt"/>
                <a:ea typeface="+mj-ea"/>
                <a:cs typeface="+mj-cs"/>
              </a:rPr>
              <a:t>Advogados: Dra. Adelaide Maria Lopes Coimbra (OAB 65.326 B)</a:t>
            </a:r>
          </a:p>
        </p:txBody>
      </p:sp>
      <p:sp>
        <p:nvSpPr>
          <p:cNvPr id="3" name="AutoShape 2"/>
          <p:cNvSpPr txBox="1">
            <a:spLocks noChangeArrowheads="1"/>
          </p:cNvSpPr>
          <p:nvPr/>
        </p:nvSpPr>
        <p:spPr bwMode="auto">
          <a:xfrm>
            <a:off x="323528" y="2033414"/>
            <a:ext cx="8640960" cy="321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2000" b="0" i="0" u="none" strike="noStrike" kern="1200" cap="none" spc="0" normalizeH="0" baseline="0" noProof="0" dirty="0" smtClean="0">
                <a:ln>
                  <a:noFill/>
                </a:ln>
                <a:solidFill>
                  <a:schemeClr val="bg1"/>
                </a:solidFill>
                <a:effectLst/>
                <a:uLnTx/>
                <a:uFillTx/>
                <a:latin typeface="+mj-lt"/>
                <a:ea typeface="+mj-ea"/>
                <a:cs typeface="+mj-cs"/>
              </a:rPr>
              <a:t>Ementa:</a:t>
            </a:r>
          </a:p>
          <a:p>
            <a:pPr marL="0" marR="0" lvl="0" indent="0" algn="just" defTabSz="914400" rtl="0" eaLnBrk="1" fontAlgn="base" latinLnBrk="0" hangingPunct="1">
              <a:lnSpc>
                <a:spcPct val="100000"/>
              </a:lnSpc>
              <a:spcBef>
                <a:spcPct val="0"/>
              </a:spcBef>
              <a:spcAft>
                <a:spcPct val="0"/>
              </a:spcAft>
              <a:buClrTx/>
              <a:buSzTx/>
              <a:buFontTx/>
              <a:buChar char="-"/>
              <a:tabLst/>
              <a:defRPr/>
            </a:pPr>
            <a:r>
              <a:rPr lang="pt-BR" sz="2000" dirty="0" smtClean="0">
                <a:solidFill>
                  <a:schemeClr val="bg1"/>
                </a:solidFill>
                <a:latin typeface="+mj-lt"/>
                <a:ea typeface="+mj-ea"/>
                <a:cs typeface="+mj-cs"/>
              </a:rPr>
              <a:t> Tendo o oficial transacionado veículo de origem ilícita e se utilizado de CRLV falsificado para o exercício de posse irregular do mesmo veículo, resta comprovado o descaso com a própria dignidade e com a Corporação em que serve.</a:t>
            </a:r>
          </a:p>
          <a:p>
            <a:pPr marL="0" marR="0" lvl="0" indent="0" algn="just" defTabSz="914400" rtl="0" eaLnBrk="1" fontAlgn="base" latinLnBrk="0" hangingPunct="1">
              <a:lnSpc>
                <a:spcPct val="100000"/>
              </a:lnSpc>
              <a:spcBef>
                <a:spcPct val="0"/>
              </a:spcBef>
              <a:spcAft>
                <a:spcPct val="0"/>
              </a:spcAft>
              <a:buClrTx/>
              <a:buSzTx/>
              <a:buFontTx/>
              <a:buChar char="-"/>
              <a:tabLst/>
              <a:defRPr/>
            </a:pPr>
            <a:r>
              <a:rPr lang="pt-BR" sz="2000" dirty="0" smtClean="0">
                <a:solidFill>
                  <a:schemeClr val="bg1"/>
                </a:solidFill>
                <a:latin typeface="+mj-lt"/>
                <a:ea typeface="+mj-ea"/>
                <a:cs typeface="+mj-cs"/>
              </a:rPr>
              <a:t> O envolvimento do Oficial da PMMG com pessoas de reputação duvidosa, envolvidas em furto, roubo ou clonagem de veículos, constitui ato altamente ofensivo à sua honra pessoal, à dignidade profissional e ao decoro da classe, mormente se tratando de instrutor de uma companhia de treinamento de policias militares, do qual se espera comportamento adequado a função exercida.</a:t>
            </a:r>
          </a:p>
          <a:p>
            <a:pPr marL="0" marR="0" lvl="0" indent="0" algn="just" defTabSz="914400" rtl="0" eaLnBrk="1" fontAlgn="base" latinLnBrk="0" hangingPunct="1">
              <a:lnSpc>
                <a:spcPct val="100000"/>
              </a:lnSpc>
              <a:spcBef>
                <a:spcPct val="0"/>
              </a:spcBef>
              <a:spcAft>
                <a:spcPct val="0"/>
              </a:spcAft>
              <a:buClrTx/>
              <a:buSzTx/>
              <a:buFontTx/>
              <a:buChar char="-"/>
              <a:tabLst/>
              <a:defRPr/>
            </a:pPr>
            <a:r>
              <a:rPr lang="pt-BR" sz="2000" dirty="0" smtClean="0">
                <a:solidFill>
                  <a:schemeClr val="bg1"/>
                </a:solidFill>
                <a:latin typeface="+mj-lt"/>
                <a:ea typeface="+mj-ea"/>
                <a:cs typeface="+mj-cs"/>
              </a:rPr>
              <a:t>Restando totalmente comprovada a ação desonrosa do oficial em processo  de justificação, profere-se a decisão sobre a conduta irregular ofensiva aos princípios ético-administrativos da Corporação, sendo que a ação indigna com o oficialato conduz, como </a:t>
            </a:r>
            <a:r>
              <a:rPr lang="pt-BR" sz="2000" dirty="0" err="1" smtClean="0">
                <a:solidFill>
                  <a:schemeClr val="bg1"/>
                </a:solidFill>
                <a:latin typeface="+mj-lt"/>
                <a:ea typeface="+mj-ea"/>
                <a:cs typeface="+mj-cs"/>
              </a:rPr>
              <a:t>consequência</a:t>
            </a:r>
            <a:r>
              <a:rPr lang="pt-BR" sz="2000" dirty="0" smtClean="0">
                <a:solidFill>
                  <a:schemeClr val="bg1"/>
                </a:solidFill>
                <a:latin typeface="+mj-lt"/>
                <a:ea typeface="+mj-ea"/>
                <a:cs typeface="+mj-cs"/>
              </a:rPr>
              <a:t>, à perda do posto e da patente do oficial e à sua demissão da Polícia Militar.</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2000" b="0"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bwMode="auto">
          <a:xfrm>
            <a:off x="-137160" y="1695880"/>
            <a:ext cx="9144000" cy="4530725"/>
          </a:xfrm>
          <a:prstGeom prst="rect">
            <a:avLst/>
          </a:prstGeom>
          <a:noFill/>
          <a:ln w="9525">
            <a:noFill/>
            <a:miter lim="800000"/>
            <a:headEnd/>
            <a:tailEnd/>
          </a:ln>
        </p:spPr>
        <p:txBody>
          <a:bodyPr/>
          <a:lstStyle/>
          <a:p>
            <a:pPr marL="342900" indent="1450975" algn="just">
              <a:spcBef>
                <a:spcPct val="20000"/>
              </a:spcBef>
              <a:buFont typeface="Wingdings" pitchFamily="2" charset="2"/>
              <a:buNone/>
              <a:defRPr/>
            </a:pPr>
            <a:r>
              <a:rPr lang="pt-BR" sz="3000" b="1" dirty="0">
                <a:solidFill>
                  <a:srgbClr val="FFFF00"/>
                </a:solidFill>
                <a:latin typeface="+mn-lt"/>
              </a:rPr>
              <a:t>“ As Justiças Militares [...] têm </a:t>
            </a:r>
            <a:r>
              <a:rPr lang="pt-BR" sz="3000" b="1" dirty="0" smtClean="0">
                <a:solidFill>
                  <a:srgbClr val="FFFF00"/>
                </a:solidFill>
                <a:latin typeface="+mn-lt"/>
              </a:rPr>
              <a:t>que ser fator </a:t>
            </a:r>
            <a:r>
              <a:rPr lang="pt-BR" sz="3000" b="1" dirty="0">
                <a:solidFill>
                  <a:srgbClr val="FFFF00"/>
                </a:solidFill>
                <a:latin typeface="+mn-lt"/>
              </a:rPr>
              <a:t>de referência e equilíbrio comportamental de maneira que iniba a ação criminosa, desestimule a violência e controle a força e, igualmente, dê segurança psicológica ao policial militar de que a ação legítima deve ser praticada sem temores; que o julgamento dos seus atos será feito por quem conhece as vicissitudes e os riscos da sua profissão; que sua vida e seu futuro merecem apreço e respeito.” </a:t>
            </a:r>
            <a:endParaRPr lang="pt-BR" sz="3000" b="1" dirty="0" smtClean="0">
              <a:solidFill>
                <a:srgbClr val="FFFF00"/>
              </a:solidFill>
              <a:latin typeface="+mn-lt"/>
            </a:endParaRPr>
          </a:p>
          <a:p>
            <a:pPr marL="342900" indent="4949825" algn="just">
              <a:spcBef>
                <a:spcPct val="20000"/>
              </a:spcBef>
              <a:buFont typeface="Wingdings" pitchFamily="2" charset="2"/>
              <a:buNone/>
              <a:defRPr/>
            </a:pPr>
            <a:r>
              <a:rPr lang="pt-BR" sz="3000" b="1" dirty="0" smtClean="0">
                <a:solidFill>
                  <a:srgbClr val="FFFF00"/>
                </a:solidFill>
                <a:latin typeface="+mn-lt"/>
              </a:rPr>
              <a:t>(</a:t>
            </a:r>
            <a:r>
              <a:rPr lang="pt-BR" sz="3000" b="1" dirty="0">
                <a:solidFill>
                  <a:srgbClr val="FFFF00"/>
                </a:solidFill>
                <a:latin typeface="+mn-lt"/>
              </a:rPr>
              <a:t>FILOCRE, 1987, p.93).”</a:t>
            </a:r>
          </a:p>
        </p:txBody>
      </p:sp>
      <p:sp>
        <p:nvSpPr>
          <p:cNvPr id="39939" name="CaixaDeTexto 3"/>
          <p:cNvSpPr txBox="1">
            <a:spLocks noChangeArrowheads="1"/>
          </p:cNvSpPr>
          <p:nvPr/>
        </p:nvSpPr>
        <p:spPr bwMode="auto">
          <a:xfrm>
            <a:off x="1826169" y="779013"/>
            <a:ext cx="6351538" cy="584775"/>
          </a:xfrm>
          <a:prstGeom prst="rect">
            <a:avLst/>
          </a:prstGeom>
          <a:noFill/>
          <a:ln w="9525">
            <a:noFill/>
            <a:miter lim="800000"/>
            <a:headEnd/>
            <a:tailEnd/>
          </a:ln>
        </p:spPr>
        <p:txBody>
          <a:bodyPr wrap="square">
            <a:spAutoFit/>
          </a:bodyPr>
          <a:lstStyle/>
          <a:p>
            <a:pPr algn="ctr"/>
            <a:r>
              <a:rPr lang="pt-BR" sz="3200" b="1" dirty="0">
                <a:solidFill>
                  <a:srgbClr val="FF0000"/>
                </a:solidFill>
              </a:rPr>
              <a:t>CONCLUSÃO</a:t>
            </a: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idx="4294967295"/>
          </p:nvPr>
        </p:nvSpPr>
        <p:spPr/>
        <p:txBody>
          <a:bodyPr/>
          <a:lstStyle/>
          <a:p>
            <a:pPr eaLnBrk="1" hangingPunct="1">
              <a:defRPr/>
            </a:pPr>
            <a:r>
              <a:rPr lang="pt-BR" sz="3200" dirty="0" smtClean="0">
                <a:solidFill>
                  <a:schemeClr val="bg1"/>
                </a:solidFill>
              </a:rPr>
              <a:t/>
            </a:r>
            <a:br>
              <a:rPr lang="pt-BR" sz="3200" dirty="0" smtClean="0">
                <a:solidFill>
                  <a:schemeClr val="bg1"/>
                </a:solidFill>
              </a:rPr>
            </a:br>
            <a:r>
              <a:rPr lang="pt-BR" sz="4000" dirty="0" smtClean="0">
                <a:solidFill>
                  <a:schemeClr val="bg1"/>
                </a:solidFill>
              </a:rPr>
              <a:t>Posto dos oficiais </a:t>
            </a:r>
            <a:endParaRPr lang="pt-BR" sz="3200" b="0" dirty="0" smtClean="0">
              <a:solidFill>
                <a:schemeClr val="bg1"/>
              </a:solidFill>
              <a:effectLst>
                <a:outerShdw blurRad="38100" dist="38100" dir="2700000" algn="tl">
                  <a:srgbClr val="C0C0C0"/>
                </a:outerShdw>
              </a:effectLst>
            </a:endParaRPr>
          </a:p>
        </p:txBody>
      </p:sp>
      <p:sp>
        <p:nvSpPr>
          <p:cNvPr id="6147" name="Rectangle 3"/>
          <p:cNvSpPr>
            <a:spLocks noGrp="1" noChangeArrowheads="1"/>
          </p:cNvSpPr>
          <p:nvPr>
            <p:ph type="body" idx="4294967295"/>
          </p:nvPr>
        </p:nvSpPr>
        <p:spPr>
          <a:xfrm>
            <a:off x="838200" y="2362200"/>
            <a:ext cx="8054975" cy="3724275"/>
          </a:xfrm>
        </p:spPr>
        <p:txBody>
          <a:bodyPr/>
          <a:lstStyle/>
          <a:p>
            <a:pPr marL="0" indent="0" algn="just" eaLnBrk="1" hangingPunct="1">
              <a:buFont typeface="Wingdings" pitchFamily="2" charset="2"/>
              <a:buNone/>
            </a:pPr>
            <a:r>
              <a:rPr lang="pt-BR" sz="2400" b="1" dirty="0" smtClean="0">
                <a:solidFill>
                  <a:srgbClr val="FF3300"/>
                </a:solidFill>
              </a:rPr>
              <a:t>§ 1º, do art. 16, da Lei nº 6.880/80</a:t>
            </a:r>
          </a:p>
          <a:p>
            <a:pPr marL="0" indent="0" algn="just" eaLnBrk="1" hangingPunct="1">
              <a:buFont typeface="Wingdings" pitchFamily="2" charset="2"/>
              <a:buNone/>
            </a:pPr>
            <a:r>
              <a:rPr lang="pt-BR" sz="3600" dirty="0" smtClean="0"/>
              <a:t>	</a:t>
            </a:r>
          </a:p>
          <a:p>
            <a:pPr marL="0" indent="0" algn="just" eaLnBrk="1" hangingPunct="1">
              <a:buFont typeface="Wingdings" pitchFamily="2" charset="2"/>
              <a:buNone/>
            </a:pPr>
            <a:r>
              <a:rPr lang="pt-BR" sz="3600" dirty="0" smtClean="0"/>
              <a:t>	</a:t>
            </a:r>
            <a:r>
              <a:rPr lang="pt-BR" sz="3200" dirty="0" smtClean="0">
                <a:solidFill>
                  <a:schemeClr val="bg1"/>
                </a:solidFill>
              </a:rPr>
              <a:t>Posto é o grau hierárquico do oficial, conferido por ato do Presidente da República ou do Ministro de Força Singular e confirmado em Carta Patente.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idx="4294967295"/>
          </p:nvPr>
        </p:nvSpPr>
        <p:spPr/>
        <p:txBody>
          <a:bodyPr/>
          <a:lstStyle/>
          <a:p>
            <a:pPr eaLnBrk="1" hangingPunct="1">
              <a:defRPr/>
            </a:pPr>
            <a:r>
              <a:rPr lang="pt-BR" sz="3200" dirty="0" smtClean="0">
                <a:solidFill>
                  <a:schemeClr val="bg1"/>
                </a:solidFill>
              </a:rPr>
              <a:t/>
            </a:r>
            <a:br>
              <a:rPr lang="pt-BR" sz="3200" dirty="0" smtClean="0">
                <a:solidFill>
                  <a:schemeClr val="bg1"/>
                </a:solidFill>
              </a:rPr>
            </a:br>
            <a:r>
              <a:rPr lang="pt-BR" sz="4000" dirty="0" smtClean="0">
                <a:solidFill>
                  <a:schemeClr val="bg1"/>
                </a:solidFill>
              </a:rPr>
              <a:t>Carta Patente</a:t>
            </a:r>
            <a:endParaRPr lang="pt-BR" sz="3200" b="0" dirty="0" smtClean="0">
              <a:solidFill>
                <a:schemeClr val="bg1"/>
              </a:solidFill>
              <a:effectLst>
                <a:outerShdw blurRad="38100" dist="38100" dir="2700000" algn="tl">
                  <a:srgbClr val="C0C0C0"/>
                </a:outerShdw>
              </a:effectLst>
            </a:endParaRPr>
          </a:p>
        </p:txBody>
      </p:sp>
      <p:sp>
        <p:nvSpPr>
          <p:cNvPr id="7171" name="Rectangle 3"/>
          <p:cNvSpPr>
            <a:spLocks noGrp="1" noChangeArrowheads="1"/>
          </p:cNvSpPr>
          <p:nvPr>
            <p:ph type="body" idx="4294967295"/>
          </p:nvPr>
        </p:nvSpPr>
        <p:spPr>
          <a:xfrm>
            <a:off x="838200" y="2362200"/>
            <a:ext cx="8054975" cy="3724275"/>
          </a:xfrm>
        </p:spPr>
        <p:txBody>
          <a:bodyPr/>
          <a:lstStyle/>
          <a:p>
            <a:pPr marL="0" indent="0" algn="just" eaLnBrk="1" hangingPunct="1">
              <a:buFont typeface="Wingdings" pitchFamily="2" charset="2"/>
              <a:buNone/>
            </a:pPr>
            <a:r>
              <a:rPr lang="pt-BR" sz="3600" dirty="0" smtClean="0">
                <a:solidFill>
                  <a:schemeClr val="bg1"/>
                </a:solidFill>
              </a:rPr>
              <a:t>	</a:t>
            </a:r>
          </a:p>
          <a:p>
            <a:pPr marL="0" indent="0" algn="just" eaLnBrk="1" hangingPunct="1">
              <a:buFont typeface="Wingdings" pitchFamily="2" charset="2"/>
              <a:buNone/>
            </a:pPr>
            <a:r>
              <a:rPr lang="pt-BR" dirty="0" smtClean="0">
                <a:solidFill>
                  <a:schemeClr val="bg1"/>
                </a:solidFill>
              </a:rPr>
              <a:t>	Carta oficial de concessão de um título, posto ou privilégio: Patente militar. </a:t>
            </a:r>
            <a:r>
              <a:rPr lang="pt-BR" sz="1600" dirty="0" smtClean="0">
                <a:solidFill>
                  <a:schemeClr val="bg1"/>
                </a:solidFill>
              </a:rPr>
              <a:t>(MICHAELIS, 1998)</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idx="4294967295"/>
          </p:nvPr>
        </p:nvSpPr>
        <p:spPr/>
        <p:txBody>
          <a:bodyPr/>
          <a:lstStyle/>
          <a:p>
            <a:pPr eaLnBrk="1" hangingPunct="1">
              <a:defRPr/>
            </a:pPr>
            <a:r>
              <a:rPr lang="pt-BR" sz="3200" dirty="0" smtClean="0">
                <a:solidFill>
                  <a:schemeClr val="bg1"/>
                </a:solidFill>
              </a:rPr>
              <a:t/>
            </a:r>
            <a:br>
              <a:rPr lang="pt-BR" sz="3200" dirty="0" smtClean="0">
                <a:solidFill>
                  <a:schemeClr val="bg1"/>
                </a:solidFill>
              </a:rPr>
            </a:br>
            <a:r>
              <a:rPr lang="pt-BR" sz="3200" dirty="0" smtClean="0">
                <a:solidFill>
                  <a:schemeClr val="bg1"/>
                </a:solidFill>
              </a:rPr>
              <a:t>Cargo Público</a:t>
            </a:r>
            <a:endParaRPr lang="pt-BR" sz="3200" b="0" dirty="0" smtClean="0">
              <a:solidFill>
                <a:schemeClr val="bg1"/>
              </a:solidFill>
              <a:effectLst>
                <a:outerShdw blurRad="38100" dist="38100" dir="2700000" algn="tl">
                  <a:srgbClr val="C0C0C0"/>
                </a:outerShdw>
              </a:effectLst>
            </a:endParaRPr>
          </a:p>
        </p:txBody>
      </p:sp>
      <p:sp>
        <p:nvSpPr>
          <p:cNvPr id="8195" name="Rectangle 3"/>
          <p:cNvSpPr>
            <a:spLocks noGrp="1" noChangeArrowheads="1"/>
          </p:cNvSpPr>
          <p:nvPr>
            <p:ph type="body" idx="4294967295"/>
          </p:nvPr>
        </p:nvSpPr>
        <p:spPr>
          <a:xfrm>
            <a:off x="838200" y="2362200"/>
            <a:ext cx="8054975" cy="3724275"/>
          </a:xfrm>
        </p:spPr>
        <p:txBody>
          <a:bodyPr/>
          <a:lstStyle/>
          <a:p>
            <a:pPr marL="0" indent="0" algn="just" eaLnBrk="1" hangingPunct="1">
              <a:buFont typeface="Wingdings" pitchFamily="2" charset="2"/>
              <a:buNone/>
            </a:pPr>
            <a:r>
              <a:rPr lang="pt-BR" sz="2000" dirty="0" smtClean="0">
                <a:solidFill>
                  <a:srgbClr val="FF3300"/>
                </a:solidFill>
              </a:rPr>
              <a:t>Art. 3º da Lei 8.112/90</a:t>
            </a:r>
          </a:p>
          <a:p>
            <a:pPr marL="0" indent="0" algn="just" eaLnBrk="1" hangingPunct="1">
              <a:buFont typeface="Wingdings" pitchFamily="2" charset="2"/>
              <a:buNone/>
            </a:pPr>
            <a:r>
              <a:rPr lang="pt-BR" sz="3600" dirty="0" smtClean="0"/>
              <a:t>	</a:t>
            </a:r>
          </a:p>
          <a:p>
            <a:pPr marL="0" indent="0" algn="just" eaLnBrk="1" hangingPunct="1">
              <a:buFont typeface="Wingdings" pitchFamily="2" charset="2"/>
              <a:buNone/>
            </a:pPr>
            <a:r>
              <a:rPr lang="pt-BR" dirty="0" smtClean="0"/>
              <a:t>	</a:t>
            </a:r>
            <a:r>
              <a:rPr lang="pt-BR" dirty="0" smtClean="0">
                <a:solidFill>
                  <a:schemeClr val="bg1"/>
                </a:solidFill>
              </a:rPr>
              <a:t>Cargo público é o conjunto de atribuições e responsabilidades previstas na estrutura organizacional que devem ser cometidas a um servidor. </a:t>
            </a:r>
            <a:endParaRPr lang="pt-BR" sz="1800" dirty="0" smtClean="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idx="4294967295"/>
          </p:nvPr>
        </p:nvSpPr>
        <p:spPr/>
        <p:txBody>
          <a:bodyPr/>
          <a:lstStyle/>
          <a:p>
            <a:pPr eaLnBrk="1" hangingPunct="1">
              <a:defRPr/>
            </a:pPr>
            <a:r>
              <a:rPr lang="pt-BR" sz="3200" dirty="0" smtClean="0">
                <a:solidFill>
                  <a:schemeClr val="bg1"/>
                </a:solidFill>
              </a:rPr>
              <a:t/>
            </a:r>
            <a:br>
              <a:rPr lang="pt-BR" sz="3200" dirty="0" smtClean="0">
                <a:solidFill>
                  <a:schemeClr val="bg1"/>
                </a:solidFill>
              </a:rPr>
            </a:br>
            <a:r>
              <a:rPr lang="pt-BR" sz="3200" dirty="0" smtClean="0">
                <a:solidFill>
                  <a:schemeClr val="bg1"/>
                </a:solidFill>
              </a:rPr>
              <a:t>Cargo Público</a:t>
            </a:r>
            <a:endParaRPr lang="pt-BR" sz="3200" b="0" dirty="0" smtClean="0">
              <a:solidFill>
                <a:schemeClr val="bg1"/>
              </a:solidFill>
              <a:effectLst>
                <a:outerShdw blurRad="38100" dist="38100" dir="2700000" algn="tl">
                  <a:srgbClr val="C0C0C0"/>
                </a:outerShdw>
              </a:effectLst>
            </a:endParaRPr>
          </a:p>
        </p:txBody>
      </p:sp>
      <p:sp>
        <p:nvSpPr>
          <p:cNvPr id="9219" name="Rectangle 3"/>
          <p:cNvSpPr>
            <a:spLocks noGrp="1" noChangeArrowheads="1"/>
          </p:cNvSpPr>
          <p:nvPr>
            <p:ph type="body" idx="4294967295"/>
          </p:nvPr>
        </p:nvSpPr>
        <p:spPr>
          <a:xfrm>
            <a:off x="838200" y="2362200"/>
            <a:ext cx="8054975" cy="3724275"/>
          </a:xfrm>
        </p:spPr>
        <p:txBody>
          <a:bodyPr/>
          <a:lstStyle/>
          <a:p>
            <a:pPr marL="0" indent="0" algn="just" eaLnBrk="1" hangingPunct="1">
              <a:buFont typeface="Wingdings" pitchFamily="2" charset="2"/>
              <a:buNone/>
            </a:pPr>
            <a:r>
              <a:rPr lang="pt-BR" sz="3600" smtClean="0">
                <a:solidFill>
                  <a:schemeClr val="bg1"/>
                </a:solidFill>
              </a:rPr>
              <a:t>	</a:t>
            </a:r>
          </a:p>
          <a:p>
            <a:pPr marL="0" indent="0" algn="just" eaLnBrk="1" hangingPunct="1">
              <a:buFont typeface="Wingdings" pitchFamily="2" charset="2"/>
              <a:buNone/>
            </a:pPr>
            <a:r>
              <a:rPr lang="pt-BR" smtClean="0">
                <a:solidFill>
                  <a:schemeClr val="bg1"/>
                </a:solidFill>
              </a:rPr>
              <a:t>	Cargo público é o lugar dentro da organização funcional da Administração Direta e de suas autarquias e fundações públicas que, ocupado por servidor público, tem funções específicas e remuneração fixadas em lei ou diploma a ela equivalente. </a:t>
            </a:r>
            <a:r>
              <a:rPr lang="pt-BR" sz="1800" smtClean="0">
                <a:solidFill>
                  <a:schemeClr val="bg1"/>
                </a:solidFill>
              </a:rPr>
              <a:t>(José dos Santos Carvalho Filho)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idx="4294967295"/>
          </p:nvPr>
        </p:nvSpPr>
        <p:spPr>
          <a:xfrm>
            <a:off x="902970" y="308928"/>
            <a:ext cx="8229600" cy="1143000"/>
          </a:xfrm>
        </p:spPr>
        <p:txBody>
          <a:bodyPr/>
          <a:lstStyle/>
          <a:p>
            <a:pPr eaLnBrk="1" hangingPunct="1">
              <a:defRPr/>
            </a:pPr>
            <a:r>
              <a:rPr lang="pt-BR" sz="3600" dirty="0" smtClean="0">
                <a:solidFill>
                  <a:schemeClr val="bg1"/>
                </a:solidFill>
              </a:rPr>
              <a:t/>
            </a:r>
            <a:br>
              <a:rPr lang="pt-BR" sz="3600" dirty="0" smtClean="0">
                <a:solidFill>
                  <a:schemeClr val="bg1"/>
                </a:solidFill>
              </a:rPr>
            </a:br>
            <a:r>
              <a:rPr lang="pt-BR" sz="3600" dirty="0" smtClean="0">
                <a:solidFill>
                  <a:schemeClr val="bg1"/>
                </a:solidFill>
              </a:rPr>
              <a:t>Estrutura organizacional militar</a:t>
            </a:r>
            <a:endParaRPr lang="pt-BR" sz="3600" b="0" dirty="0" smtClean="0">
              <a:solidFill>
                <a:schemeClr val="bg1"/>
              </a:solidFill>
              <a:effectLst>
                <a:outerShdw blurRad="38100" dist="38100" dir="2700000" algn="tl">
                  <a:srgbClr val="C0C0C0"/>
                </a:outerShdw>
              </a:effectLst>
            </a:endParaRPr>
          </a:p>
        </p:txBody>
      </p:sp>
      <p:sp>
        <p:nvSpPr>
          <p:cNvPr id="10243" name="Rectangle 3"/>
          <p:cNvSpPr>
            <a:spLocks noGrp="1" noChangeArrowheads="1"/>
          </p:cNvSpPr>
          <p:nvPr>
            <p:ph type="body" idx="4294967295"/>
          </p:nvPr>
        </p:nvSpPr>
        <p:spPr>
          <a:xfrm>
            <a:off x="632460" y="2373630"/>
            <a:ext cx="8054975" cy="3724275"/>
          </a:xfrm>
        </p:spPr>
        <p:txBody>
          <a:bodyPr/>
          <a:lstStyle/>
          <a:p>
            <a:pPr marL="0" indent="0" algn="just" eaLnBrk="1" hangingPunct="1">
              <a:buFont typeface="Wingdings" pitchFamily="2" charset="2"/>
              <a:buNone/>
            </a:pPr>
            <a:r>
              <a:rPr lang="pt-BR" sz="3600" dirty="0" smtClean="0">
                <a:solidFill>
                  <a:schemeClr val="bg1"/>
                </a:solidFill>
              </a:rPr>
              <a:t>	</a:t>
            </a:r>
          </a:p>
          <a:p>
            <a:pPr marL="0" indent="0" algn="just" eaLnBrk="1" hangingPunct="1">
              <a:buFont typeface="Wingdings" pitchFamily="2" charset="2"/>
              <a:buNone/>
            </a:pPr>
            <a:r>
              <a:rPr lang="pt-BR" dirty="0" smtClean="0">
                <a:solidFill>
                  <a:schemeClr val="bg1"/>
                </a:solidFill>
              </a:rPr>
              <a:t>	Sendo as Instituições Militares organizadas com base na hierarquia e disciplina, o posto corresponde ao cargo da estrutura organizacional civil.</a:t>
            </a:r>
            <a:endParaRPr lang="pt-BR" sz="1800" dirty="0" smtClean="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idx="4294967295"/>
          </p:nvPr>
        </p:nvSpPr>
        <p:spPr/>
        <p:txBody>
          <a:bodyPr/>
          <a:lstStyle/>
          <a:p>
            <a:pPr eaLnBrk="1" hangingPunct="1">
              <a:defRPr/>
            </a:pPr>
            <a:r>
              <a:rPr lang="pt-BR" sz="4000" dirty="0" smtClean="0">
                <a:solidFill>
                  <a:schemeClr val="bg1"/>
                </a:solidFill>
              </a:rPr>
              <a:t/>
            </a:r>
            <a:br>
              <a:rPr lang="pt-BR" sz="4000" dirty="0" smtClean="0">
                <a:solidFill>
                  <a:schemeClr val="bg1"/>
                </a:solidFill>
              </a:rPr>
            </a:br>
            <a:r>
              <a:rPr lang="pt-BR" sz="4000" dirty="0" smtClean="0">
                <a:solidFill>
                  <a:schemeClr val="bg1"/>
                </a:solidFill>
              </a:rPr>
              <a:t>Função Pública</a:t>
            </a:r>
            <a:endParaRPr lang="pt-BR" sz="4000" b="0" dirty="0" smtClean="0">
              <a:solidFill>
                <a:schemeClr val="bg1"/>
              </a:solidFill>
              <a:effectLst>
                <a:outerShdw blurRad="38100" dist="38100" dir="2700000" algn="tl">
                  <a:srgbClr val="C0C0C0"/>
                </a:outerShdw>
              </a:effectLst>
            </a:endParaRPr>
          </a:p>
        </p:txBody>
      </p:sp>
      <p:sp>
        <p:nvSpPr>
          <p:cNvPr id="11267" name="Rectangle 3"/>
          <p:cNvSpPr>
            <a:spLocks noGrp="1" noChangeArrowheads="1"/>
          </p:cNvSpPr>
          <p:nvPr>
            <p:ph type="body" idx="4294967295"/>
          </p:nvPr>
        </p:nvSpPr>
        <p:spPr>
          <a:xfrm>
            <a:off x="586740" y="2362200"/>
            <a:ext cx="8054975" cy="3724275"/>
          </a:xfrm>
        </p:spPr>
        <p:txBody>
          <a:bodyPr/>
          <a:lstStyle/>
          <a:p>
            <a:pPr marL="0" indent="0" algn="just" eaLnBrk="1" hangingPunct="1">
              <a:buFont typeface="Wingdings" pitchFamily="2" charset="2"/>
              <a:buNone/>
            </a:pPr>
            <a:r>
              <a:rPr lang="pt-BR" sz="3600" dirty="0" smtClean="0">
                <a:solidFill>
                  <a:schemeClr val="bg1"/>
                </a:solidFill>
              </a:rPr>
              <a:t>	</a:t>
            </a:r>
          </a:p>
          <a:p>
            <a:pPr marL="0" indent="0" algn="just" eaLnBrk="1" hangingPunct="1">
              <a:buFont typeface="Wingdings" pitchFamily="2" charset="2"/>
              <a:buNone/>
            </a:pPr>
            <a:r>
              <a:rPr lang="pt-BR" dirty="0" smtClean="0">
                <a:solidFill>
                  <a:schemeClr val="bg1"/>
                </a:solidFill>
              </a:rPr>
              <a:t>	A função pública é a atividade em si mesma, ou seja, função é sinônimo de atribuição correspondente às inúmeras tarefas que constituem o objeto dos serviços prestados pelos servidores públicos. </a:t>
            </a:r>
            <a:r>
              <a:rPr lang="pt-BR" sz="1800" dirty="0" smtClean="0">
                <a:solidFill>
                  <a:schemeClr val="bg1"/>
                </a:solidFill>
              </a:rPr>
              <a:t>(José dos Santos Carvalho Filho)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ChangeArrowheads="1"/>
          </p:cNvSpPr>
          <p:nvPr/>
        </p:nvSpPr>
        <p:spPr bwMode="auto">
          <a:xfrm>
            <a:off x="1654506" y="566091"/>
            <a:ext cx="7072330" cy="1139825"/>
          </a:xfrm>
          <a:prstGeom prst="rect">
            <a:avLst/>
          </a:prstGeom>
          <a:noFill/>
          <a:ln w="9525">
            <a:noFill/>
            <a:miter lim="800000"/>
            <a:headEnd/>
            <a:tailEnd/>
          </a:ln>
        </p:spPr>
        <p:txBody>
          <a:bodyPr anchor="ctr" anchorCtr="1">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pt-BR" sz="2400" b="1" i="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JUSTIÇA MILITAR ESTADUAL</a:t>
            </a:r>
          </a:p>
        </p:txBody>
      </p:sp>
      <p:sp>
        <p:nvSpPr>
          <p:cNvPr id="5" name="Retângulo 4"/>
          <p:cNvSpPr>
            <a:spLocks noChangeArrowheads="1"/>
          </p:cNvSpPr>
          <p:nvPr/>
        </p:nvSpPr>
        <p:spPr bwMode="auto">
          <a:xfrm>
            <a:off x="346388" y="1908830"/>
            <a:ext cx="8496944" cy="4708981"/>
          </a:xfrm>
          <a:prstGeom prst="rect">
            <a:avLst/>
          </a:prstGeom>
          <a:noFill/>
          <a:ln w="9525">
            <a:noFill/>
            <a:miter lim="800000"/>
            <a:headEnd/>
            <a:tailEnd/>
          </a:ln>
        </p:spPr>
        <p:txBody>
          <a:bodyPr wrap="square">
            <a:spAutoFit/>
          </a:bodyPr>
          <a:lstStyle/>
          <a:p>
            <a:pPr indent="1793875" algn="just" fontAlgn="auto">
              <a:lnSpc>
                <a:spcPct val="150000"/>
              </a:lnSpc>
              <a:spcBef>
                <a:spcPct val="50000"/>
              </a:spcBef>
              <a:spcAft>
                <a:spcPts val="0"/>
              </a:spcAft>
              <a:defRPr/>
            </a:pPr>
            <a:r>
              <a:rPr lang="pt-BR" sz="2000" dirty="0">
                <a:solidFill>
                  <a:schemeClr val="bg1"/>
                </a:solidFill>
                <a:latin typeface="Verdana" pitchFamily="34" charset="0"/>
                <a:ea typeface="Verdana" pitchFamily="34" charset="0"/>
                <a:cs typeface="Verdana" pitchFamily="34" charset="0"/>
              </a:rPr>
              <a:t>“A longevidade de quase dois séculos e meio de existência da PMMG deve ser creditada em grande medida ao Tribunal de Justiça Militar de Minas Gerais. Desde os idos de 1937, quando foi criado, esse Tribunal tem sido um verdadeiro guardião dos valores morais da Polícia Militar. Em conseqüência, é o guardião da Identidade Organizacional, ao proteger os fundamentos da hierarquia e disciplina desta Organização”. </a:t>
            </a:r>
            <a:r>
              <a:rPr lang="pt-BR" sz="1800" dirty="0">
                <a:solidFill>
                  <a:schemeClr val="bg1"/>
                </a:solidFill>
                <a:latin typeface="Verdana" pitchFamily="34" charset="0"/>
                <a:ea typeface="Verdana" pitchFamily="34" charset="0"/>
                <a:cs typeface="Verdana" pitchFamily="34" charset="0"/>
              </a:rPr>
              <a:t> </a:t>
            </a:r>
            <a:endParaRPr kumimoji="1" lang="pt-BR" sz="1800" dirty="0">
              <a:solidFill>
                <a:schemeClr val="bg1"/>
              </a:solidFill>
              <a:effectLst>
                <a:outerShdw blurRad="38100" dist="38100" dir="2700000" algn="tl">
                  <a:srgbClr val="000000"/>
                </a:outerShdw>
              </a:effectLst>
              <a:latin typeface="Verdana" pitchFamily="34" charset="0"/>
              <a:ea typeface="Verdana" pitchFamily="34" charset="0"/>
              <a:cs typeface="Verdana" pitchFamily="34" charset="0"/>
            </a:endParaRPr>
          </a:p>
          <a:p>
            <a:pPr algn="r" fontAlgn="auto">
              <a:spcBef>
                <a:spcPct val="50000"/>
              </a:spcBef>
              <a:spcAft>
                <a:spcPts val="0"/>
              </a:spcAft>
              <a:defRPr/>
            </a:pPr>
            <a:endParaRPr kumimoji="1" lang="pt-BR" sz="2400" dirty="0">
              <a:solidFill>
                <a:schemeClr val="bg1"/>
              </a:solidFill>
              <a:effectLst>
                <a:outerShdw blurRad="38100" dist="38100" dir="2700000" algn="tl">
                  <a:srgbClr val="000000"/>
                </a:outerShdw>
              </a:effectLst>
              <a:latin typeface="Verdana" pitchFamily="34" charset="0"/>
              <a:ea typeface="Verdana" pitchFamily="34" charset="0"/>
              <a:cs typeface="Verdana" pitchFamily="34" charset="0"/>
            </a:endParaRPr>
          </a:p>
          <a:p>
            <a:pPr algn="r" fontAlgn="auto">
              <a:spcBef>
                <a:spcPct val="50000"/>
              </a:spcBef>
              <a:spcAft>
                <a:spcPts val="0"/>
              </a:spcAft>
              <a:defRPr/>
            </a:pPr>
            <a:r>
              <a:rPr kumimoji="1" lang="pt-BR" sz="2000" dirty="0">
                <a:solidFill>
                  <a:schemeClr val="bg1"/>
                </a:solidFill>
                <a:effectLst>
                  <a:outerShdw blurRad="38100" dist="38100" dir="2700000" algn="tl">
                    <a:srgbClr val="000000"/>
                  </a:outerShdw>
                </a:effectLst>
                <a:latin typeface="Verdana" pitchFamily="34" charset="0"/>
                <a:ea typeface="Verdana" pitchFamily="34" charset="0"/>
                <a:cs typeface="Verdana" pitchFamily="34" charset="0"/>
              </a:rPr>
              <a:t>Renato Vieira, </a:t>
            </a:r>
            <a:r>
              <a:rPr kumimoji="1" lang="pt-BR" sz="2000" dirty="0" err="1">
                <a:solidFill>
                  <a:schemeClr val="bg1"/>
                </a:solidFill>
                <a:effectLst>
                  <a:outerShdw blurRad="38100" dist="38100" dir="2700000" algn="tl">
                    <a:srgbClr val="000000"/>
                  </a:outerShdw>
                </a:effectLst>
                <a:latin typeface="Verdana" pitchFamily="34" charset="0"/>
                <a:ea typeface="Verdana" pitchFamily="34" charset="0"/>
                <a:cs typeface="Verdana" pitchFamily="34" charset="0"/>
              </a:rPr>
              <a:t>Cel</a:t>
            </a:r>
            <a:r>
              <a:rPr kumimoji="1" lang="pt-BR" sz="2000" dirty="0">
                <a:solidFill>
                  <a:schemeClr val="bg1"/>
                </a:solidFill>
                <a:effectLst>
                  <a:outerShdw blurRad="38100" dist="38100" dir="2700000" algn="tl">
                    <a:srgbClr val="000000"/>
                  </a:outerShdw>
                </a:effectLst>
                <a:latin typeface="Verdana" pitchFamily="34" charset="0"/>
                <a:ea typeface="Verdana" pitchFamily="34" charset="0"/>
                <a:cs typeface="Verdana" pitchFamily="34" charset="0"/>
              </a:rPr>
              <a:t> PM - </a:t>
            </a:r>
            <a:r>
              <a:rPr lang="pt-BR" sz="2000" dirty="0">
                <a:solidFill>
                  <a:schemeClr val="bg1"/>
                </a:solidFill>
                <a:latin typeface="Verdana" pitchFamily="34" charset="0"/>
                <a:ea typeface="Verdana" pitchFamily="34" charset="0"/>
                <a:cs typeface="Verdana" pitchFamily="34" charset="0"/>
              </a:rPr>
              <a:t>Comandante-Geral da PMMG </a:t>
            </a:r>
            <a:r>
              <a:rPr kumimoji="1" lang="pt-BR" sz="2000" dirty="0">
                <a:solidFill>
                  <a:schemeClr val="bg1"/>
                </a:solidFill>
                <a:effectLst>
                  <a:outerShdw blurRad="38100" dist="38100" dir="2700000" algn="tl">
                    <a:srgbClr val="000000"/>
                  </a:outerShdw>
                </a:effectLst>
                <a:latin typeface="Verdana" pitchFamily="34" charset="0"/>
                <a:ea typeface="Verdana" pitchFamily="34" charset="0"/>
                <a:cs typeface="Verdana" pitchFamily="34" charset="0"/>
              </a:rPr>
              <a:t> –</a:t>
            </a:r>
          </a:p>
          <a:p>
            <a:pPr algn="r" fontAlgn="auto">
              <a:spcBef>
                <a:spcPct val="50000"/>
              </a:spcBef>
              <a:spcAft>
                <a:spcPts val="0"/>
              </a:spcAft>
              <a:defRPr/>
            </a:pPr>
            <a:r>
              <a:rPr kumimoji="1" lang="pt-BR" sz="1600" dirty="0">
                <a:solidFill>
                  <a:schemeClr val="bg1"/>
                </a:solidFill>
                <a:effectLst>
                  <a:outerShdw blurRad="38100" dist="38100" dir="2700000" algn="tl">
                    <a:srgbClr val="000000"/>
                  </a:outerShdw>
                </a:effectLst>
                <a:latin typeface="Verdana" pitchFamily="34" charset="0"/>
                <a:ea typeface="Verdana" pitchFamily="34" charset="0"/>
                <a:cs typeface="Verdana" pitchFamily="34" charset="0"/>
              </a:rPr>
              <a:t> </a:t>
            </a:r>
            <a:r>
              <a:rPr kumimoji="1" lang="pt-BR" sz="1200" dirty="0">
                <a:solidFill>
                  <a:schemeClr val="bg1"/>
                </a:solidFill>
                <a:effectLst>
                  <a:outerShdw blurRad="38100" dist="38100" dir="2700000" algn="tl">
                    <a:srgbClr val="000000"/>
                  </a:outerShdw>
                </a:effectLst>
                <a:latin typeface="Verdana" pitchFamily="34" charset="0"/>
                <a:ea typeface="Verdana" pitchFamily="34" charset="0"/>
                <a:cs typeface="Verdana" pitchFamily="34" charset="0"/>
              </a:rPr>
              <a:t>Discurso de posse realizado em data de 20/01/2009.  </a:t>
            </a:r>
            <a:endParaRPr kumimoji="1" lang="pt-BR" sz="1600" dirty="0">
              <a:solidFill>
                <a:schemeClr val="bg1"/>
              </a:solidFill>
              <a:effectLst>
                <a:outerShdw blurRad="38100" dist="38100" dir="2700000" algn="tl">
                  <a:srgbClr val="000000"/>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defRPr/>
            </a:pPr>
            <a:r>
              <a:rPr lang="pt-BR" sz="4000" b="0" dirty="0" smtClean="0">
                <a:solidFill>
                  <a:schemeClr val="bg1"/>
                </a:solidFill>
                <a:effectLst>
                  <a:outerShdw blurRad="38100" dist="38100" dir="2700000" algn="tl">
                    <a:srgbClr val="C0C0C0"/>
                  </a:outerShdw>
                </a:effectLst>
              </a:rPr>
              <a:t>Processo de Justificação</a:t>
            </a:r>
          </a:p>
        </p:txBody>
      </p:sp>
      <p:sp>
        <p:nvSpPr>
          <p:cNvPr id="14339" name="Rectangle 3"/>
          <p:cNvSpPr>
            <a:spLocks noGrp="1" noChangeArrowheads="1"/>
          </p:cNvSpPr>
          <p:nvPr>
            <p:ph type="body" idx="1"/>
          </p:nvPr>
        </p:nvSpPr>
        <p:spPr>
          <a:xfrm>
            <a:off x="643890" y="2362200"/>
            <a:ext cx="7991475" cy="3847656"/>
          </a:xfrm>
        </p:spPr>
        <p:txBody>
          <a:bodyPr>
            <a:spAutoFit/>
          </a:bodyPr>
          <a:lstStyle/>
          <a:p>
            <a:pPr marL="0" indent="0" algn="just" eaLnBrk="1" hangingPunct="1">
              <a:lnSpc>
                <a:spcPct val="125000"/>
              </a:lnSpc>
              <a:spcBef>
                <a:spcPct val="0"/>
              </a:spcBef>
              <a:buFont typeface="Wingdings" pitchFamily="2" charset="2"/>
              <a:buNone/>
            </a:pPr>
            <a:endParaRPr lang="pt-BR" sz="900" dirty="0" smtClean="0">
              <a:solidFill>
                <a:schemeClr val="bg1"/>
              </a:solidFill>
            </a:endParaRPr>
          </a:p>
          <a:p>
            <a:pPr marL="0" indent="0" algn="just" eaLnBrk="1" hangingPunct="1">
              <a:lnSpc>
                <a:spcPct val="125000"/>
              </a:lnSpc>
              <a:spcBef>
                <a:spcPct val="0"/>
              </a:spcBef>
              <a:buFont typeface="Wingdings" pitchFamily="2" charset="2"/>
              <a:buNone/>
            </a:pPr>
            <a:r>
              <a:rPr lang="pt-BR" dirty="0" smtClean="0">
                <a:solidFill>
                  <a:schemeClr val="bg1"/>
                </a:solidFill>
              </a:rPr>
              <a:t>Lei nº 5.836, de 05 de dezembro de 1972 </a:t>
            </a:r>
          </a:p>
          <a:p>
            <a:pPr marL="0" indent="0" algn="just" eaLnBrk="1" hangingPunct="1">
              <a:lnSpc>
                <a:spcPct val="125000"/>
              </a:lnSpc>
              <a:spcBef>
                <a:spcPct val="0"/>
              </a:spcBef>
              <a:buFont typeface="Wingdings" pitchFamily="2" charset="2"/>
              <a:buNone/>
            </a:pPr>
            <a:endParaRPr lang="pt-BR" sz="1200" dirty="0" smtClean="0">
              <a:solidFill>
                <a:schemeClr val="bg1"/>
              </a:solidFill>
            </a:endParaRPr>
          </a:p>
          <a:p>
            <a:pPr marL="0" indent="0" algn="just" eaLnBrk="1" hangingPunct="1">
              <a:lnSpc>
                <a:spcPct val="125000"/>
              </a:lnSpc>
              <a:spcBef>
                <a:spcPct val="0"/>
              </a:spcBef>
              <a:buFontTx/>
              <a:buChar char="-"/>
            </a:pPr>
            <a:r>
              <a:rPr lang="pt-BR" sz="2000" dirty="0" smtClean="0">
                <a:solidFill>
                  <a:schemeClr val="bg1"/>
                </a:solidFill>
              </a:rPr>
              <a:t> </a:t>
            </a:r>
            <a:r>
              <a:rPr lang="pt-BR" sz="2400" dirty="0" smtClean="0">
                <a:solidFill>
                  <a:schemeClr val="bg1"/>
                </a:solidFill>
              </a:rPr>
              <a:t>Regulamenta o processo especial para verificar a incapacidade do oficial das Forças Armadas para permanecer na ativa, criando, ao mesmo tempo, condições para se justificar. O processo especial também se aplica ao oficial da reserva remunerada ou reformado, presumivelmente, incapaz de permanecer na situação de inatividade em que se encontra</a:t>
            </a:r>
            <a:r>
              <a:rPr lang="pt-BR" sz="2000" dirty="0" smtClean="0">
                <a:solidFill>
                  <a:schemeClr val="bg1"/>
                </a:solidFill>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idx="4294967295"/>
          </p:nvPr>
        </p:nvSpPr>
        <p:spPr/>
        <p:txBody>
          <a:bodyPr/>
          <a:lstStyle/>
          <a:p>
            <a:pPr eaLnBrk="1" hangingPunct="1">
              <a:defRPr/>
            </a:pPr>
            <a:r>
              <a:rPr lang="pt-BR" sz="3200" b="0" dirty="0" smtClean="0">
                <a:solidFill>
                  <a:schemeClr val="bg1"/>
                </a:solidFill>
                <a:effectLst>
                  <a:outerShdw blurRad="38100" dist="38100" dir="2700000" algn="tl">
                    <a:srgbClr val="C0C0C0"/>
                  </a:outerShdw>
                </a:effectLst>
              </a:rPr>
              <a:t>Processo de Justificação</a:t>
            </a:r>
          </a:p>
        </p:txBody>
      </p:sp>
      <p:sp>
        <p:nvSpPr>
          <p:cNvPr id="15363" name="Rectangle 3"/>
          <p:cNvSpPr>
            <a:spLocks noGrp="1" noChangeArrowheads="1"/>
          </p:cNvSpPr>
          <p:nvPr>
            <p:ph type="body" idx="4294967295"/>
          </p:nvPr>
        </p:nvSpPr>
        <p:spPr>
          <a:xfrm>
            <a:off x="838200" y="2362200"/>
            <a:ext cx="7991475" cy="4064959"/>
          </a:xfrm>
        </p:spPr>
        <p:txBody>
          <a:bodyPr>
            <a:spAutoFit/>
          </a:bodyPr>
          <a:lstStyle/>
          <a:p>
            <a:pPr marL="0" indent="0" algn="just" eaLnBrk="1" hangingPunct="1">
              <a:lnSpc>
                <a:spcPct val="125000"/>
              </a:lnSpc>
              <a:spcBef>
                <a:spcPct val="0"/>
              </a:spcBef>
              <a:buFont typeface="Wingdings" pitchFamily="2" charset="2"/>
              <a:buNone/>
            </a:pPr>
            <a:r>
              <a:rPr lang="pt-BR" sz="2000" smtClean="0">
                <a:solidFill>
                  <a:schemeClr val="bg1"/>
                </a:solidFill>
              </a:rPr>
              <a:t>Art. 2º da Lei 5.836/72</a:t>
            </a:r>
          </a:p>
          <a:p>
            <a:pPr marL="0" indent="0" algn="just" eaLnBrk="1" hangingPunct="1">
              <a:lnSpc>
                <a:spcPct val="125000"/>
              </a:lnSpc>
              <a:spcBef>
                <a:spcPct val="0"/>
              </a:spcBef>
              <a:buFont typeface="Wingdings" pitchFamily="2" charset="2"/>
              <a:buNone/>
            </a:pPr>
            <a:r>
              <a:rPr lang="pt-BR" sz="2400" smtClean="0">
                <a:solidFill>
                  <a:schemeClr val="bg1"/>
                </a:solidFill>
              </a:rPr>
              <a:t> </a:t>
            </a:r>
          </a:p>
          <a:p>
            <a:pPr marL="0" indent="0" algn="just" eaLnBrk="1" hangingPunct="1">
              <a:lnSpc>
                <a:spcPct val="125000"/>
              </a:lnSpc>
              <a:spcBef>
                <a:spcPct val="0"/>
              </a:spcBef>
              <a:buFont typeface="Wingdings" pitchFamily="2" charset="2"/>
              <a:buNone/>
            </a:pPr>
            <a:r>
              <a:rPr lang="pt-BR" b="1" smtClean="0">
                <a:solidFill>
                  <a:schemeClr val="bg1"/>
                </a:solidFill>
              </a:rPr>
              <a:t>causas</a:t>
            </a:r>
            <a:r>
              <a:rPr lang="pt-BR" smtClean="0">
                <a:solidFill>
                  <a:schemeClr val="bg1"/>
                </a:solidFill>
              </a:rPr>
              <a:t> </a:t>
            </a:r>
          </a:p>
          <a:p>
            <a:pPr marL="0" indent="0" algn="just" eaLnBrk="1" hangingPunct="1">
              <a:lnSpc>
                <a:spcPct val="125000"/>
              </a:lnSpc>
              <a:spcBef>
                <a:spcPct val="0"/>
              </a:spcBef>
              <a:buFont typeface="Wingdings" pitchFamily="2" charset="2"/>
              <a:buNone/>
            </a:pPr>
            <a:endParaRPr lang="pt-BR" sz="1200" smtClean="0">
              <a:solidFill>
                <a:schemeClr val="bg1"/>
              </a:solidFill>
            </a:endParaRPr>
          </a:p>
          <a:p>
            <a:pPr marL="0" indent="0" algn="just" eaLnBrk="1" hangingPunct="1">
              <a:lnSpc>
                <a:spcPct val="125000"/>
              </a:lnSpc>
              <a:spcBef>
                <a:spcPct val="0"/>
              </a:spcBef>
              <a:buFontTx/>
              <a:buChar char="-"/>
            </a:pPr>
            <a:r>
              <a:rPr lang="pt-BR" sz="2000" smtClean="0">
                <a:solidFill>
                  <a:schemeClr val="bg1"/>
                </a:solidFill>
              </a:rPr>
              <a:t> </a:t>
            </a:r>
            <a:r>
              <a:rPr lang="pt-BR" sz="2000" b="1" smtClean="0">
                <a:solidFill>
                  <a:schemeClr val="bg1"/>
                </a:solidFill>
              </a:rPr>
              <a:t>prática de infração disciplinar</a:t>
            </a:r>
            <a:r>
              <a:rPr lang="pt-BR" sz="2000" smtClean="0">
                <a:solidFill>
                  <a:schemeClr val="bg1"/>
                </a:solidFill>
              </a:rPr>
              <a:t>.</a:t>
            </a:r>
          </a:p>
          <a:p>
            <a:pPr marL="0" indent="0" algn="just" eaLnBrk="1" hangingPunct="1">
              <a:lnSpc>
                <a:spcPct val="125000"/>
              </a:lnSpc>
              <a:spcBef>
                <a:spcPct val="0"/>
              </a:spcBef>
              <a:buFontTx/>
              <a:buChar char="-"/>
            </a:pPr>
            <a:endParaRPr lang="pt-BR" sz="2000" smtClean="0">
              <a:solidFill>
                <a:schemeClr val="bg1"/>
              </a:solidFill>
            </a:endParaRPr>
          </a:p>
          <a:p>
            <a:pPr marL="0" indent="0" algn="just" eaLnBrk="1" hangingPunct="1">
              <a:lnSpc>
                <a:spcPct val="125000"/>
              </a:lnSpc>
              <a:spcBef>
                <a:spcPct val="0"/>
              </a:spcBef>
              <a:buFontTx/>
              <a:buChar char="-"/>
            </a:pPr>
            <a:r>
              <a:rPr lang="pt-BR" sz="2000" smtClean="0">
                <a:solidFill>
                  <a:schemeClr val="bg1"/>
                </a:solidFill>
              </a:rPr>
              <a:t> </a:t>
            </a:r>
            <a:r>
              <a:rPr lang="pt-BR" sz="2000" b="1" smtClean="0">
                <a:solidFill>
                  <a:schemeClr val="bg1"/>
                </a:solidFill>
              </a:rPr>
              <a:t>condenação por crime</a:t>
            </a:r>
            <a:r>
              <a:rPr lang="pt-BR" sz="2000" smtClean="0">
                <a:solidFill>
                  <a:schemeClr val="bg1"/>
                </a:solidFill>
              </a:rPr>
              <a:t>, de natureza dolosa, não previsto na legislação especial concernente a segurança do Estado, em Tribunal civil ou militar, a pena restrita de liberdade individual até 2 (dois) anos, por decisão transitada em julgado.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idx="4294967295"/>
          </p:nvPr>
        </p:nvSpPr>
        <p:spPr/>
        <p:txBody>
          <a:bodyPr/>
          <a:lstStyle/>
          <a:p>
            <a:pPr eaLnBrk="1" hangingPunct="1">
              <a:defRPr/>
            </a:pPr>
            <a:r>
              <a:rPr lang="pt-BR" sz="3200" dirty="0" smtClean="0">
                <a:solidFill>
                  <a:schemeClr val="bg1"/>
                </a:solidFill>
              </a:rPr>
              <a:t>Condenação criminal</a:t>
            </a:r>
            <a:endParaRPr lang="pt-BR" sz="3200" b="0" dirty="0" smtClean="0">
              <a:solidFill>
                <a:schemeClr val="bg1"/>
              </a:solidFill>
              <a:effectLst>
                <a:outerShdw blurRad="38100" dist="38100" dir="2700000" algn="tl">
                  <a:srgbClr val="C0C0C0"/>
                </a:outerShdw>
              </a:effectLst>
            </a:endParaRPr>
          </a:p>
        </p:txBody>
      </p:sp>
      <p:sp>
        <p:nvSpPr>
          <p:cNvPr id="16387" name="Rectangle 3"/>
          <p:cNvSpPr>
            <a:spLocks noGrp="1" noChangeArrowheads="1"/>
          </p:cNvSpPr>
          <p:nvPr>
            <p:ph type="body" idx="4294967295"/>
          </p:nvPr>
        </p:nvSpPr>
        <p:spPr>
          <a:xfrm>
            <a:off x="736144" y="2163718"/>
            <a:ext cx="7991475" cy="4062651"/>
          </a:xfrm>
        </p:spPr>
        <p:txBody>
          <a:bodyPr>
            <a:spAutoFit/>
          </a:bodyPr>
          <a:lstStyle/>
          <a:p>
            <a:pPr marL="0" indent="0" algn="just" eaLnBrk="1" hangingPunct="1">
              <a:lnSpc>
                <a:spcPct val="125000"/>
              </a:lnSpc>
              <a:spcBef>
                <a:spcPct val="0"/>
              </a:spcBef>
              <a:buFont typeface="Wingdings" pitchFamily="2" charset="2"/>
              <a:buNone/>
            </a:pPr>
            <a:r>
              <a:rPr lang="pt-BR" sz="2400" b="1" dirty="0" smtClean="0">
                <a:solidFill>
                  <a:srgbClr val="FF0000"/>
                </a:solidFill>
              </a:rPr>
              <a:t>CPM</a:t>
            </a:r>
            <a:endParaRPr lang="pt-BR" sz="2000" b="1" dirty="0" smtClean="0">
              <a:solidFill>
                <a:srgbClr val="FF0000"/>
              </a:solidFill>
            </a:endParaRPr>
          </a:p>
          <a:p>
            <a:pPr marL="0" indent="0" algn="just" eaLnBrk="1" hangingPunct="1">
              <a:lnSpc>
                <a:spcPct val="125000"/>
              </a:lnSpc>
              <a:spcBef>
                <a:spcPct val="0"/>
              </a:spcBef>
              <a:buFontTx/>
              <a:buNone/>
            </a:pPr>
            <a:r>
              <a:rPr lang="pt-BR" sz="2800" dirty="0" smtClean="0">
                <a:solidFill>
                  <a:schemeClr val="bg1"/>
                </a:solidFill>
              </a:rPr>
              <a:t>Art. 98. São penas acessórias: </a:t>
            </a:r>
          </a:p>
          <a:p>
            <a:pPr marL="0" indent="0" algn="just">
              <a:buFont typeface="Wingdings" pitchFamily="2" charset="2"/>
              <a:buNone/>
            </a:pPr>
            <a:r>
              <a:rPr lang="pt-BR" sz="2800" dirty="0" smtClean="0">
                <a:solidFill>
                  <a:schemeClr val="bg1"/>
                </a:solidFill>
              </a:rPr>
              <a:t>I - a perda de posto e patente; </a:t>
            </a:r>
          </a:p>
          <a:p>
            <a:pPr marL="0" indent="0" algn="just">
              <a:buFont typeface="Wingdings" pitchFamily="2" charset="2"/>
              <a:buNone/>
            </a:pPr>
            <a:r>
              <a:rPr lang="pt-BR" sz="2800" dirty="0" smtClean="0">
                <a:solidFill>
                  <a:schemeClr val="bg1"/>
                </a:solidFill>
              </a:rPr>
              <a:t>II - a indignidade para o oficialato; </a:t>
            </a:r>
          </a:p>
          <a:p>
            <a:pPr marL="0" indent="0" algn="just">
              <a:buFont typeface="Wingdings" pitchFamily="2" charset="2"/>
              <a:buNone/>
            </a:pPr>
            <a:r>
              <a:rPr lang="pt-BR" sz="2800" dirty="0" smtClean="0">
                <a:solidFill>
                  <a:schemeClr val="bg1"/>
                </a:solidFill>
              </a:rPr>
              <a:t>III - a incompatibilidade com o oficialato; </a:t>
            </a:r>
          </a:p>
          <a:p>
            <a:pPr marL="0" indent="0" algn="just">
              <a:buFont typeface="Wingdings" pitchFamily="2" charset="2"/>
              <a:buNone/>
            </a:pPr>
            <a:r>
              <a:rPr lang="pt-BR" sz="2800" dirty="0" smtClean="0">
                <a:solidFill>
                  <a:schemeClr val="bg1"/>
                </a:solidFill>
              </a:rPr>
              <a:t>IV - a exclusão das forças armadas;  </a:t>
            </a:r>
          </a:p>
          <a:p>
            <a:pPr marL="0" indent="0" algn="just">
              <a:buFont typeface="Wingdings" pitchFamily="2" charset="2"/>
              <a:buNone/>
            </a:pPr>
            <a:r>
              <a:rPr lang="pt-BR" sz="2800" dirty="0" smtClean="0">
                <a:solidFill>
                  <a:schemeClr val="bg1"/>
                </a:solidFill>
              </a:rPr>
              <a:t>V - a perda da função pública, ainda que eletiva; </a:t>
            </a:r>
          </a:p>
          <a:p>
            <a:pPr marL="0" indent="0" algn="just" eaLnBrk="1" hangingPunct="1">
              <a:lnSpc>
                <a:spcPct val="125000"/>
              </a:lnSpc>
              <a:spcBef>
                <a:spcPct val="0"/>
              </a:spcBef>
              <a:buFontTx/>
              <a:buNone/>
            </a:pPr>
            <a:endParaRPr lang="pt-BR" sz="2000" dirty="0" smtClean="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idx="4294967295"/>
          </p:nvPr>
        </p:nvSpPr>
        <p:spPr>
          <a:xfrm>
            <a:off x="467544" y="188640"/>
            <a:ext cx="8229600" cy="1143000"/>
          </a:xfrm>
        </p:spPr>
        <p:txBody>
          <a:bodyPr/>
          <a:lstStyle/>
          <a:p>
            <a:pPr eaLnBrk="1" hangingPunct="1">
              <a:defRPr/>
            </a:pPr>
            <a:r>
              <a:rPr lang="pt-BR" sz="3600" b="1" dirty="0" smtClean="0">
                <a:solidFill>
                  <a:schemeClr val="bg1"/>
                </a:solidFill>
              </a:rPr>
              <a:t>Indignidade</a:t>
            </a:r>
            <a:endParaRPr lang="pt-BR" sz="3600" b="1" dirty="0" smtClean="0">
              <a:solidFill>
                <a:schemeClr val="bg1"/>
              </a:solidFill>
              <a:effectLst>
                <a:outerShdw blurRad="38100" dist="38100" dir="2700000" algn="tl">
                  <a:srgbClr val="C0C0C0"/>
                </a:outerShdw>
              </a:effectLst>
            </a:endParaRPr>
          </a:p>
        </p:txBody>
      </p:sp>
      <p:sp>
        <p:nvSpPr>
          <p:cNvPr id="17411" name="Rectangle 3"/>
          <p:cNvSpPr>
            <a:spLocks noGrp="1" noChangeArrowheads="1"/>
          </p:cNvSpPr>
          <p:nvPr>
            <p:ph type="body" idx="4294967295"/>
          </p:nvPr>
        </p:nvSpPr>
        <p:spPr>
          <a:xfrm>
            <a:off x="678180" y="2362200"/>
            <a:ext cx="7991475" cy="3834127"/>
          </a:xfrm>
        </p:spPr>
        <p:txBody>
          <a:bodyPr>
            <a:spAutoFit/>
          </a:bodyPr>
          <a:lstStyle/>
          <a:p>
            <a:pPr marL="0" indent="0" algn="just" eaLnBrk="1" hangingPunct="1">
              <a:lnSpc>
                <a:spcPct val="125000"/>
              </a:lnSpc>
              <a:spcBef>
                <a:spcPct val="0"/>
              </a:spcBef>
              <a:buFont typeface="Wingdings" pitchFamily="2" charset="2"/>
              <a:buNone/>
            </a:pPr>
            <a:r>
              <a:rPr lang="pt-BR" sz="2400" b="1" dirty="0" smtClean="0">
                <a:solidFill>
                  <a:srgbClr val="FF0000"/>
                </a:solidFill>
              </a:rPr>
              <a:t>CPM</a:t>
            </a:r>
            <a:endParaRPr lang="pt-BR" sz="2000" b="1" dirty="0" smtClean="0">
              <a:solidFill>
                <a:srgbClr val="FF0000"/>
              </a:solidFill>
            </a:endParaRPr>
          </a:p>
          <a:p>
            <a:pPr marL="0" indent="0" algn="just" eaLnBrk="1" hangingPunct="1">
              <a:lnSpc>
                <a:spcPct val="125000"/>
              </a:lnSpc>
              <a:spcBef>
                <a:spcPct val="0"/>
              </a:spcBef>
              <a:buFontTx/>
              <a:buNone/>
            </a:pPr>
            <a:endParaRPr lang="pt-BR" sz="2400" dirty="0" smtClean="0">
              <a:solidFill>
                <a:schemeClr val="bg1"/>
              </a:solidFill>
            </a:endParaRPr>
          </a:p>
          <a:p>
            <a:pPr marL="0" indent="0" algn="just" eaLnBrk="1" hangingPunct="1">
              <a:lnSpc>
                <a:spcPct val="125000"/>
              </a:lnSpc>
              <a:spcBef>
                <a:spcPct val="0"/>
              </a:spcBef>
              <a:buFontTx/>
              <a:buNone/>
            </a:pPr>
            <a:r>
              <a:rPr lang="pt-BR" dirty="0" smtClean="0">
                <a:solidFill>
                  <a:schemeClr val="bg1"/>
                </a:solidFill>
              </a:rPr>
              <a:t>Art. 99. A perda de posto e patente resulta da condenação a pena privativa de liberdade por tempo superior a dois anos, e importa a perda das condecorações. </a:t>
            </a:r>
          </a:p>
          <a:p>
            <a:pPr marL="0" indent="0" algn="just" eaLnBrk="1" hangingPunct="1">
              <a:lnSpc>
                <a:spcPct val="125000"/>
              </a:lnSpc>
              <a:spcBef>
                <a:spcPct val="0"/>
              </a:spcBef>
              <a:buFontTx/>
              <a:buNone/>
            </a:pPr>
            <a:endParaRPr lang="pt-BR" sz="2000" dirty="0" smtClean="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643890" y="2156460"/>
            <a:ext cx="7991475" cy="4862870"/>
          </a:xfrm>
        </p:spPr>
        <p:txBody>
          <a:bodyPr>
            <a:spAutoFit/>
          </a:bodyPr>
          <a:lstStyle/>
          <a:p>
            <a:pPr marL="0" indent="0" algn="just" eaLnBrk="1" hangingPunct="1">
              <a:lnSpc>
                <a:spcPct val="125000"/>
              </a:lnSpc>
              <a:spcBef>
                <a:spcPct val="0"/>
              </a:spcBef>
              <a:buFont typeface="Wingdings" pitchFamily="2" charset="2"/>
              <a:buNone/>
            </a:pPr>
            <a:r>
              <a:rPr lang="pt-BR" sz="2400" b="1" dirty="0" smtClean="0">
                <a:solidFill>
                  <a:srgbClr val="FF0000"/>
                </a:solidFill>
              </a:rPr>
              <a:t>CPM</a:t>
            </a:r>
            <a:endParaRPr lang="pt-BR" sz="2000" b="1" dirty="0" smtClean="0">
              <a:solidFill>
                <a:srgbClr val="FF0000"/>
              </a:solidFill>
            </a:endParaRPr>
          </a:p>
          <a:p>
            <a:pPr marL="0" indent="0" algn="just" eaLnBrk="1" hangingPunct="1">
              <a:lnSpc>
                <a:spcPct val="125000"/>
              </a:lnSpc>
              <a:spcBef>
                <a:spcPct val="0"/>
              </a:spcBef>
              <a:buFontTx/>
              <a:buNone/>
            </a:pPr>
            <a:endParaRPr lang="pt-BR" sz="2400" dirty="0" smtClean="0">
              <a:solidFill>
                <a:schemeClr val="bg1"/>
              </a:solidFill>
            </a:endParaRPr>
          </a:p>
          <a:p>
            <a:pPr marL="0" indent="0" algn="just" eaLnBrk="1" hangingPunct="1">
              <a:lnSpc>
                <a:spcPct val="125000"/>
              </a:lnSpc>
              <a:spcBef>
                <a:spcPct val="0"/>
              </a:spcBef>
              <a:buFontTx/>
              <a:buNone/>
            </a:pPr>
            <a:r>
              <a:rPr lang="pt-BR" sz="2800" dirty="0" smtClean="0">
                <a:solidFill>
                  <a:schemeClr val="bg1"/>
                </a:solidFill>
              </a:rPr>
              <a:t>Art. 100. Fica sujeito à declaração de indignidade para o oficialato o militar condenado, qualquer que seja a pena, nos crimes de traição, espionagem ou cobardia, ou em qualquer dos definidos nos </a:t>
            </a:r>
            <a:r>
              <a:rPr lang="pt-BR" sz="2800" dirty="0" err="1" smtClean="0">
                <a:solidFill>
                  <a:schemeClr val="bg1"/>
                </a:solidFill>
              </a:rPr>
              <a:t>arts</a:t>
            </a:r>
            <a:r>
              <a:rPr lang="pt-BR" sz="2800" dirty="0" smtClean="0">
                <a:solidFill>
                  <a:schemeClr val="bg1"/>
                </a:solidFill>
              </a:rPr>
              <a:t>. 161, 235, 240, 242, 243, 244, 245, 251, 252, 303, 304, 311 e 312.</a:t>
            </a:r>
            <a:r>
              <a:rPr lang="pt-BR" sz="3600" dirty="0" smtClean="0">
                <a:solidFill>
                  <a:schemeClr val="bg1"/>
                </a:solidFill>
              </a:rPr>
              <a:t> </a:t>
            </a:r>
          </a:p>
          <a:p>
            <a:pPr marL="0" indent="0" algn="just" eaLnBrk="1" hangingPunct="1">
              <a:lnSpc>
                <a:spcPct val="125000"/>
              </a:lnSpc>
              <a:spcBef>
                <a:spcPct val="0"/>
              </a:spcBef>
              <a:buFontTx/>
              <a:buChar char="-"/>
            </a:pPr>
            <a:endParaRPr lang="pt-BR" dirty="0" smtClean="0">
              <a:solidFill>
                <a:schemeClr val="bg1"/>
              </a:solidFill>
            </a:endParaRPr>
          </a:p>
          <a:p>
            <a:pPr marL="0" indent="0" algn="just" eaLnBrk="1" hangingPunct="1">
              <a:lnSpc>
                <a:spcPct val="125000"/>
              </a:lnSpc>
              <a:spcBef>
                <a:spcPct val="0"/>
              </a:spcBef>
              <a:buFontTx/>
              <a:buNone/>
            </a:pPr>
            <a:endParaRPr lang="pt-BR" sz="2000" dirty="0" smtClean="0">
              <a:solidFill>
                <a:schemeClr val="bg1"/>
              </a:solidFill>
            </a:endParaRPr>
          </a:p>
        </p:txBody>
      </p:sp>
      <p:sp>
        <p:nvSpPr>
          <p:cNvPr id="4" name="AutoShape 2"/>
          <p:cNvSpPr txBox="1">
            <a:spLocks noChangeArrowheads="1"/>
          </p:cNvSpPr>
          <p:nvPr/>
        </p:nvSpPr>
        <p:spPr bwMode="auto">
          <a:xfrm>
            <a:off x="467544" y="18864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3600" b="1" i="0" u="none" strike="noStrike" kern="1200" cap="none" spc="0" normalizeH="0" baseline="0" noProof="0" smtClean="0">
                <a:ln>
                  <a:noFill/>
                </a:ln>
                <a:solidFill>
                  <a:schemeClr val="bg1"/>
                </a:solidFill>
                <a:effectLst/>
                <a:uLnTx/>
                <a:uFillTx/>
                <a:latin typeface="+mj-lt"/>
                <a:ea typeface="+mj-ea"/>
                <a:cs typeface="+mj-cs"/>
              </a:rPr>
              <a:t>Indignidade</a:t>
            </a:r>
            <a:endParaRPr kumimoji="0" lang="pt-BR" sz="36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idx="4294967295"/>
          </p:nvPr>
        </p:nvSpPr>
        <p:spPr/>
        <p:txBody>
          <a:bodyPr/>
          <a:lstStyle/>
          <a:p>
            <a:pPr eaLnBrk="1" hangingPunct="1">
              <a:defRPr/>
            </a:pPr>
            <a:r>
              <a:rPr lang="pt-BR" sz="3600" b="1" dirty="0" smtClean="0">
                <a:solidFill>
                  <a:schemeClr val="bg1"/>
                </a:solidFill>
              </a:rPr>
              <a:t>Incompatibilidade</a:t>
            </a:r>
            <a:endParaRPr lang="pt-BR" sz="3200" b="1" dirty="0" smtClean="0">
              <a:solidFill>
                <a:schemeClr val="bg1"/>
              </a:solidFill>
              <a:effectLst>
                <a:outerShdw blurRad="38100" dist="38100" dir="2700000" algn="tl">
                  <a:srgbClr val="C0C0C0"/>
                </a:outerShdw>
              </a:effectLst>
            </a:endParaRPr>
          </a:p>
        </p:txBody>
      </p:sp>
      <p:sp>
        <p:nvSpPr>
          <p:cNvPr id="19459" name="Rectangle 3"/>
          <p:cNvSpPr>
            <a:spLocks noGrp="1" noChangeArrowheads="1"/>
          </p:cNvSpPr>
          <p:nvPr>
            <p:ph type="body" idx="4294967295"/>
          </p:nvPr>
        </p:nvSpPr>
        <p:spPr>
          <a:xfrm>
            <a:off x="592128" y="2362200"/>
            <a:ext cx="8146107" cy="3323987"/>
          </a:xfrm>
        </p:spPr>
        <p:txBody>
          <a:bodyPr wrap="square">
            <a:spAutoFit/>
          </a:bodyPr>
          <a:lstStyle/>
          <a:p>
            <a:pPr marL="0" indent="0" algn="just" eaLnBrk="1" hangingPunct="1">
              <a:lnSpc>
                <a:spcPct val="125000"/>
              </a:lnSpc>
              <a:spcBef>
                <a:spcPct val="0"/>
              </a:spcBef>
              <a:buFont typeface="Wingdings" pitchFamily="2" charset="2"/>
              <a:buNone/>
            </a:pPr>
            <a:r>
              <a:rPr lang="pt-BR" sz="2400" b="1" dirty="0" smtClean="0">
                <a:solidFill>
                  <a:srgbClr val="FF0000"/>
                </a:solidFill>
              </a:rPr>
              <a:t>CPM</a:t>
            </a:r>
          </a:p>
          <a:p>
            <a:pPr marL="0" indent="0" algn="just" eaLnBrk="1" hangingPunct="1">
              <a:lnSpc>
                <a:spcPct val="125000"/>
              </a:lnSpc>
              <a:spcBef>
                <a:spcPct val="0"/>
              </a:spcBef>
              <a:buFontTx/>
              <a:buNone/>
            </a:pPr>
            <a:endParaRPr lang="pt-BR" sz="2800" dirty="0" smtClean="0">
              <a:solidFill>
                <a:schemeClr val="bg1"/>
              </a:solidFill>
            </a:endParaRPr>
          </a:p>
          <a:p>
            <a:pPr marL="0" indent="0" algn="just" eaLnBrk="1" hangingPunct="1">
              <a:lnSpc>
                <a:spcPct val="125000"/>
              </a:lnSpc>
              <a:spcBef>
                <a:spcPct val="0"/>
              </a:spcBef>
              <a:buFontTx/>
              <a:buNone/>
            </a:pPr>
            <a:r>
              <a:rPr lang="pt-BR" sz="2800" dirty="0" smtClean="0">
                <a:solidFill>
                  <a:schemeClr val="bg1"/>
                </a:solidFill>
              </a:rPr>
              <a:t>Art. 101. Fica sujeito à declaração de incompatibilidade com o oficialato o militar condenado nos crimes dos </a:t>
            </a:r>
            <a:r>
              <a:rPr lang="pt-BR" sz="2800" dirty="0" err="1" smtClean="0">
                <a:solidFill>
                  <a:schemeClr val="bg1"/>
                </a:solidFill>
              </a:rPr>
              <a:t>arts</a:t>
            </a:r>
            <a:r>
              <a:rPr lang="pt-BR" sz="2800" dirty="0" smtClean="0">
                <a:solidFill>
                  <a:schemeClr val="bg1"/>
                </a:solidFill>
              </a:rPr>
              <a:t>. 141 e 142. </a:t>
            </a:r>
          </a:p>
          <a:p>
            <a:pPr marL="0" indent="0" algn="just" eaLnBrk="1" hangingPunct="1">
              <a:lnSpc>
                <a:spcPct val="125000"/>
              </a:lnSpc>
              <a:spcBef>
                <a:spcPct val="0"/>
              </a:spcBef>
              <a:buFontTx/>
              <a:buNone/>
            </a:pPr>
            <a:endParaRPr lang="pt-BR" sz="2800" dirty="0" smtClean="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idx="4294967295"/>
          </p:nvPr>
        </p:nvSpPr>
        <p:spPr>
          <a:xfrm>
            <a:off x="560070" y="560388"/>
            <a:ext cx="8229600" cy="1143000"/>
          </a:xfrm>
        </p:spPr>
        <p:txBody>
          <a:bodyPr/>
          <a:lstStyle/>
          <a:p>
            <a:pPr eaLnBrk="1" hangingPunct="1">
              <a:defRPr/>
            </a:pPr>
            <a:r>
              <a:rPr lang="pt-BR" sz="4000" b="0" dirty="0" smtClean="0">
                <a:solidFill>
                  <a:schemeClr val="bg1"/>
                </a:solidFill>
                <a:effectLst>
                  <a:outerShdw blurRad="38100" dist="38100" dir="2700000" algn="tl">
                    <a:srgbClr val="C0C0C0"/>
                  </a:outerShdw>
                </a:effectLst>
              </a:rPr>
              <a:t>Mérito do julgamento</a:t>
            </a:r>
          </a:p>
        </p:txBody>
      </p:sp>
      <p:sp>
        <p:nvSpPr>
          <p:cNvPr id="20483" name="Rectangle 3"/>
          <p:cNvSpPr>
            <a:spLocks noGrp="1" noChangeArrowheads="1"/>
          </p:cNvSpPr>
          <p:nvPr>
            <p:ph type="body" idx="4294967295"/>
          </p:nvPr>
        </p:nvSpPr>
        <p:spPr>
          <a:xfrm>
            <a:off x="621030" y="2556510"/>
            <a:ext cx="7991475" cy="2708434"/>
          </a:xfrm>
        </p:spPr>
        <p:txBody>
          <a:bodyPr wrap="square">
            <a:spAutoFit/>
          </a:bodyPr>
          <a:lstStyle/>
          <a:p>
            <a:pPr marL="0" indent="0" algn="just" eaLnBrk="1" hangingPunct="1">
              <a:lnSpc>
                <a:spcPct val="125000"/>
              </a:lnSpc>
              <a:spcBef>
                <a:spcPct val="0"/>
              </a:spcBef>
              <a:buFont typeface="Wingdings" pitchFamily="2" charset="2"/>
              <a:buNone/>
            </a:pPr>
            <a:r>
              <a:rPr lang="pt-BR" sz="4000" dirty="0" smtClean="0">
                <a:solidFill>
                  <a:schemeClr val="bg1"/>
                </a:solidFill>
              </a:rPr>
              <a:t> 	</a:t>
            </a:r>
            <a:r>
              <a:rPr lang="pt-BR" dirty="0" smtClean="0">
                <a:solidFill>
                  <a:schemeClr val="bg1"/>
                </a:solidFill>
                <a:latin typeface="Bookman Old Style" pitchFamily="18" charset="0"/>
                <a:sym typeface="Monotype Sorts" pitchFamily="2" charset="2"/>
              </a:rPr>
              <a:t>O</a:t>
            </a:r>
            <a:r>
              <a:rPr lang="pt-BR" sz="2000" dirty="0" smtClean="0">
                <a:solidFill>
                  <a:schemeClr val="bg1"/>
                </a:solidFill>
                <a:sym typeface="Monotype Sorts" pitchFamily="2" charset="2"/>
              </a:rPr>
              <a:t> </a:t>
            </a:r>
            <a:r>
              <a:rPr lang="pt-BR" dirty="0" smtClean="0">
                <a:solidFill>
                  <a:schemeClr val="bg1"/>
                </a:solidFill>
                <a:sym typeface="Monotype Sorts" pitchFamily="2" charset="2"/>
              </a:rPr>
              <a:t>exame sobre a indignidade ou a incompatibilidade para com o oficialato desafia juízo de valor distinto daquele que se refere às suas possíveis causas.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370962" y="508407"/>
            <a:ext cx="7072330" cy="1139825"/>
          </a:xfrm>
          <a:prstGeom prst="rect">
            <a:avLst/>
          </a:prstGeom>
          <a:noFill/>
          <a:ln w="9525">
            <a:noFill/>
            <a:miter lim="800000"/>
            <a:headEnd/>
            <a:tailEnd/>
          </a:ln>
        </p:spPr>
        <p:txBody>
          <a:bodyPr anchor="ctr" anchorCtr="1">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pt-BR" sz="2400" b="1" i="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JUSTIÇA MILITAR ESTADUAL</a:t>
            </a:r>
          </a:p>
        </p:txBody>
      </p:sp>
      <p:sp>
        <p:nvSpPr>
          <p:cNvPr id="6" name="Retângulo 5"/>
          <p:cNvSpPr>
            <a:spLocks noChangeArrowheads="1"/>
          </p:cNvSpPr>
          <p:nvPr/>
        </p:nvSpPr>
        <p:spPr bwMode="auto">
          <a:xfrm>
            <a:off x="395536" y="1844824"/>
            <a:ext cx="8496944" cy="4708981"/>
          </a:xfrm>
          <a:prstGeom prst="rect">
            <a:avLst/>
          </a:prstGeom>
          <a:noFill/>
          <a:ln w="9525">
            <a:noFill/>
            <a:miter lim="800000"/>
            <a:headEnd/>
            <a:tailEnd/>
          </a:ln>
        </p:spPr>
        <p:txBody>
          <a:bodyPr wrap="square">
            <a:spAutoFit/>
          </a:bodyPr>
          <a:lstStyle/>
          <a:p>
            <a:pPr indent="1793875" algn="just" fontAlgn="auto">
              <a:spcBef>
                <a:spcPct val="50000"/>
              </a:spcBef>
              <a:spcAft>
                <a:spcPts val="0"/>
              </a:spcAft>
              <a:defRPr/>
            </a:pPr>
            <a:r>
              <a:rPr lang="pt-BR" sz="2000" dirty="0">
                <a:solidFill>
                  <a:schemeClr val="bg1"/>
                </a:solidFill>
                <a:latin typeface="Verdana" pitchFamily="34" charset="0"/>
                <a:ea typeface="Verdana" pitchFamily="34" charset="0"/>
                <a:cs typeface="Verdana" pitchFamily="34" charset="0"/>
              </a:rPr>
              <a:t>“A </a:t>
            </a:r>
            <a:r>
              <a:rPr lang="pt-BR" sz="2000" dirty="0" smtClean="0">
                <a:solidFill>
                  <a:schemeClr val="bg1"/>
                </a:solidFill>
                <a:latin typeface="Verdana" pitchFamily="34" charset="0"/>
                <a:ea typeface="Verdana" pitchFamily="34" charset="0"/>
                <a:cs typeface="Verdana" pitchFamily="34" charset="0"/>
              </a:rPr>
              <a:t>só existência da Justiça Militar de Minas Gerais é matriz propulsora de ordem; é símbolo que mantém a paz nas fileiras invictas da nossa Polícia Militar.</a:t>
            </a:r>
          </a:p>
          <a:p>
            <a:pPr indent="1793875" algn="just" fontAlgn="auto">
              <a:spcBef>
                <a:spcPct val="50000"/>
              </a:spcBef>
              <a:spcAft>
                <a:spcPts val="0"/>
              </a:spcAft>
              <a:defRPr/>
            </a:pPr>
            <a:r>
              <a:rPr lang="pt-BR" sz="2000" dirty="0" smtClean="0">
                <a:solidFill>
                  <a:schemeClr val="bg1"/>
                </a:solidFill>
                <a:latin typeface="Verdana" pitchFamily="34" charset="0"/>
                <a:ea typeface="Verdana" pitchFamily="34" charset="0"/>
                <a:cs typeface="Verdana" pitchFamily="34" charset="0"/>
              </a:rPr>
              <a:t>... é como que virtude cardeal, da onde partem as condições de coesão e pacificação do corpo militar mineiro.</a:t>
            </a:r>
          </a:p>
          <a:p>
            <a:pPr indent="1885950" algn="just" fontAlgn="auto">
              <a:spcBef>
                <a:spcPct val="50000"/>
              </a:spcBef>
              <a:spcAft>
                <a:spcPts val="0"/>
              </a:spcAft>
              <a:defRPr/>
            </a:pPr>
            <a:r>
              <a:rPr lang="pt-BR" sz="2000" dirty="0" smtClean="0">
                <a:solidFill>
                  <a:schemeClr val="bg1"/>
                </a:solidFill>
                <a:latin typeface="Verdana" pitchFamily="34" charset="0"/>
                <a:ea typeface="Verdana" pitchFamily="34" charset="0"/>
                <a:cs typeface="Verdana" pitchFamily="34" charset="0"/>
              </a:rPr>
              <a:t>... é como que espaço sagrado, símbolo de coesão, propulsora de paz e instituição com a qual Minas Gerais caminha, em plena comunhão de identidade.”</a:t>
            </a:r>
            <a:endParaRPr lang="pt-BR" sz="2000" dirty="0">
              <a:solidFill>
                <a:schemeClr val="bg1"/>
              </a:solidFill>
              <a:latin typeface="Verdana" pitchFamily="34" charset="0"/>
              <a:ea typeface="Verdana" pitchFamily="34" charset="0"/>
              <a:cs typeface="Verdana" pitchFamily="34" charset="0"/>
            </a:endParaRPr>
          </a:p>
          <a:p>
            <a:pPr algn="just" fontAlgn="auto">
              <a:spcBef>
                <a:spcPct val="50000"/>
              </a:spcBef>
              <a:spcAft>
                <a:spcPts val="0"/>
              </a:spcAft>
              <a:defRPr/>
            </a:pPr>
            <a:r>
              <a:rPr lang="pt-BR" sz="2000" dirty="0">
                <a:solidFill>
                  <a:schemeClr val="bg1"/>
                </a:solidFill>
                <a:latin typeface="Verdana" pitchFamily="34" charset="0"/>
                <a:ea typeface="Verdana" pitchFamily="34" charset="0"/>
                <a:cs typeface="Verdana" pitchFamily="34" charset="0"/>
              </a:rPr>
              <a:t> </a:t>
            </a:r>
            <a:r>
              <a:rPr lang="pt-BR" sz="1800" dirty="0">
                <a:solidFill>
                  <a:schemeClr val="bg1"/>
                </a:solidFill>
                <a:latin typeface="Verdana" pitchFamily="34" charset="0"/>
                <a:ea typeface="Verdana" pitchFamily="34" charset="0"/>
                <a:cs typeface="Verdana" pitchFamily="34" charset="0"/>
              </a:rPr>
              <a:t> </a:t>
            </a:r>
            <a:endParaRPr kumimoji="1" lang="pt-BR" sz="1800" dirty="0">
              <a:solidFill>
                <a:schemeClr val="bg1"/>
              </a:solidFill>
              <a:effectLst>
                <a:outerShdw blurRad="38100" dist="38100" dir="2700000" algn="tl">
                  <a:srgbClr val="000000"/>
                </a:outerShdw>
              </a:effectLst>
              <a:latin typeface="Verdana" pitchFamily="34" charset="0"/>
              <a:ea typeface="Verdana" pitchFamily="34" charset="0"/>
              <a:cs typeface="Verdana" pitchFamily="34" charset="0"/>
            </a:endParaRPr>
          </a:p>
          <a:p>
            <a:pPr algn="r" fontAlgn="auto">
              <a:spcBef>
                <a:spcPct val="50000"/>
              </a:spcBef>
              <a:spcAft>
                <a:spcPts val="0"/>
              </a:spcAft>
              <a:defRPr/>
            </a:pPr>
            <a:r>
              <a:rPr kumimoji="1" lang="pt-BR" sz="2000" dirty="0">
                <a:solidFill>
                  <a:schemeClr val="bg1"/>
                </a:solidFill>
                <a:effectLst>
                  <a:outerShdw blurRad="38100" dist="38100" dir="2700000" algn="tl">
                    <a:srgbClr val="000000"/>
                  </a:outerShdw>
                </a:effectLst>
                <a:latin typeface="Verdana" pitchFamily="34" charset="0"/>
                <a:ea typeface="Verdana" pitchFamily="34" charset="0"/>
                <a:cs typeface="Verdana" pitchFamily="34" charset="0"/>
              </a:rPr>
              <a:t>Cláudio </a:t>
            </a:r>
            <a:r>
              <a:rPr kumimoji="1" lang="pt-BR" sz="2000" dirty="0" smtClean="0">
                <a:solidFill>
                  <a:schemeClr val="bg1"/>
                </a:solidFill>
                <a:effectLst>
                  <a:outerShdw blurRad="38100" dist="38100" dir="2700000" algn="tl">
                    <a:srgbClr val="000000"/>
                  </a:outerShdw>
                </a:effectLst>
                <a:latin typeface="Verdana" pitchFamily="34" charset="0"/>
                <a:ea typeface="Verdana" pitchFamily="34" charset="0"/>
                <a:cs typeface="Verdana" pitchFamily="34" charset="0"/>
              </a:rPr>
              <a:t>Renato dos Santos Costa, Desembargador </a:t>
            </a:r>
          </a:p>
          <a:p>
            <a:pPr algn="r" fontAlgn="auto">
              <a:spcBef>
                <a:spcPct val="50000"/>
              </a:spcBef>
              <a:spcAft>
                <a:spcPts val="0"/>
              </a:spcAft>
              <a:defRPr/>
            </a:pPr>
            <a:r>
              <a:rPr kumimoji="1" lang="pt-BR" sz="2000" dirty="0" smtClean="0">
                <a:solidFill>
                  <a:schemeClr val="bg1"/>
                </a:solidFill>
                <a:effectLst>
                  <a:outerShdw blurRad="38100" dist="38100" dir="2700000" algn="tl">
                    <a:srgbClr val="000000"/>
                  </a:outerShdw>
                </a:effectLst>
                <a:latin typeface="Verdana" pitchFamily="34" charset="0"/>
                <a:ea typeface="Verdana" pitchFamily="34" charset="0"/>
                <a:cs typeface="Verdana" pitchFamily="34" charset="0"/>
              </a:rPr>
              <a:t>- </a:t>
            </a:r>
            <a:r>
              <a:rPr lang="pt-BR" sz="2000" dirty="0" smtClean="0">
                <a:solidFill>
                  <a:schemeClr val="bg1"/>
                </a:solidFill>
                <a:latin typeface="Verdana" pitchFamily="34" charset="0"/>
                <a:ea typeface="Verdana" pitchFamily="34" charset="0"/>
                <a:cs typeface="Verdana" pitchFamily="34" charset="0"/>
              </a:rPr>
              <a:t>Presidente do TJMG </a:t>
            </a:r>
            <a:r>
              <a:rPr kumimoji="1" lang="pt-BR" sz="2000" dirty="0" smtClean="0">
                <a:solidFill>
                  <a:schemeClr val="bg1"/>
                </a:solidFill>
                <a:effectLst>
                  <a:outerShdw blurRad="38100" dist="38100" dir="2700000" algn="tl">
                    <a:srgbClr val="000000"/>
                  </a:outerShdw>
                </a:effectLst>
                <a:latin typeface="Verdana" pitchFamily="34" charset="0"/>
                <a:ea typeface="Verdana" pitchFamily="34" charset="0"/>
                <a:cs typeface="Verdana" pitchFamily="34" charset="0"/>
              </a:rPr>
              <a:t> </a:t>
            </a:r>
            <a:r>
              <a:rPr kumimoji="1" lang="pt-BR" sz="2000" dirty="0">
                <a:solidFill>
                  <a:schemeClr val="bg1"/>
                </a:solidFill>
                <a:effectLst>
                  <a:outerShdw blurRad="38100" dist="38100" dir="2700000" algn="tl">
                    <a:srgbClr val="000000"/>
                  </a:outerShdw>
                </a:effectLst>
                <a:latin typeface="Verdana" pitchFamily="34" charset="0"/>
                <a:ea typeface="Verdana" pitchFamily="34" charset="0"/>
                <a:cs typeface="Verdana" pitchFamily="34" charset="0"/>
              </a:rPr>
              <a:t>–</a:t>
            </a:r>
          </a:p>
          <a:p>
            <a:pPr algn="r" fontAlgn="auto">
              <a:spcBef>
                <a:spcPct val="50000"/>
              </a:spcBef>
              <a:spcAft>
                <a:spcPts val="0"/>
              </a:spcAft>
              <a:defRPr/>
            </a:pPr>
            <a:r>
              <a:rPr kumimoji="1" lang="pt-BR" sz="1600" dirty="0">
                <a:solidFill>
                  <a:schemeClr val="bg1"/>
                </a:solidFill>
                <a:effectLst>
                  <a:outerShdw blurRad="38100" dist="38100" dir="2700000" algn="tl">
                    <a:srgbClr val="000000"/>
                  </a:outerShdw>
                </a:effectLst>
                <a:latin typeface="Verdana" pitchFamily="34" charset="0"/>
                <a:ea typeface="Verdana" pitchFamily="34" charset="0"/>
                <a:cs typeface="Verdana" pitchFamily="34" charset="0"/>
              </a:rPr>
              <a:t> </a:t>
            </a:r>
            <a:r>
              <a:rPr kumimoji="1" lang="pt-BR" sz="1200" dirty="0">
                <a:solidFill>
                  <a:schemeClr val="bg1"/>
                </a:solidFill>
                <a:effectLst>
                  <a:outerShdw blurRad="38100" dist="38100" dir="2700000" algn="tl">
                    <a:srgbClr val="000000"/>
                  </a:outerShdw>
                </a:effectLst>
                <a:latin typeface="Verdana" pitchFamily="34" charset="0"/>
                <a:ea typeface="Verdana" pitchFamily="34" charset="0"/>
                <a:cs typeface="Verdana" pitchFamily="34" charset="0"/>
              </a:rPr>
              <a:t>Discurso </a:t>
            </a:r>
            <a:r>
              <a:rPr kumimoji="1" lang="pt-BR" sz="1200" dirty="0" smtClean="0">
                <a:solidFill>
                  <a:schemeClr val="bg1"/>
                </a:solidFill>
                <a:effectLst>
                  <a:outerShdw blurRad="38100" dist="38100" dir="2700000" algn="tl">
                    <a:srgbClr val="000000"/>
                  </a:outerShdw>
                </a:effectLst>
                <a:latin typeface="Verdana" pitchFamily="34" charset="0"/>
                <a:ea typeface="Verdana" pitchFamily="34" charset="0"/>
                <a:cs typeface="Verdana" pitchFamily="34" charset="0"/>
              </a:rPr>
              <a:t>proferido em 09/11/2010.  </a:t>
            </a:r>
            <a:endParaRPr kumimoji="1" lang="pt-BR" sz="1600" dirty="0">
              <a:solidFill>
                <a:schemeClr val="bg1"/>
              </a:solidFill>
              <a:effectLst>
                <a:outerShdw blurRad="38100" dist="38100" dir="2700000" algn="tl">
                  <a:srgbClr val="000000"/>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1785938" y="630238"/>
            <a:ext cx="7358062" cy="727075"/>
          </a:xfrm>
        </p:spPr>
        <p:txBody>
          <a:bodyPr/>
          <a:lstStyle/>
          <a:p>
            <a:pPr algn="ctr" eaLnBrk="1" hangingPunct="1">
              <a:buFont typeface="Arial" charset="0"/>
              <a:buNone/>
            </a:pPr>
            <a:r>
              <a:rPr lang="pt-BR" sz="4400" b="1" smtClean="0">
                <a:solidFill>
                  <a:srgbClr val="FFFF00"/>
                </a:solidFill>
              </a:rPr>
              <a:t>Justiça Militar</a:t>
            </a:r>
            <a:endParaRPr lang="pt-BR" sz="4400" smtClean="0">
              <a:solidFill>
                <a:srgbClr val="FFFF00"/>
              </a:solidFill>
            </a:endParaRPr>
          </a:p>
        </p:txBody>
      </p:sp>
      <p:pic>
        <p:nvPicPr>
          <p:cNvPr id="5123" name="Picture 8" descr="Pilares"/>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76200" cmpd="tri">
            <a:solidFill>
              <a:srgbClr val="000000"/>
            </a:solidFill>
            <a:miter lim="800000"/>
            <a:headEnd/>
            <a:tailEnd/>
          </a:ln>
        </p:spPr>
      </p:pic>
      <p:sp>
        <p:nvSpPr>
          <p:cNvPr id="7" name="Retângulo 6"/>
          <p:cNvSpPr/>
          <p:nvPr/>
        </p:nvSpPr>
        <p:spPr>
          <a:xfrm>
            <a:off x="3500430" y="1812185"/>
            <a:ext cx="5357850" cy="830997"/>
          </a:xfrm>
          <a:prstGeom prst="rect">
            <a:avLst/>
          </a:prstGeom>
          <a:noFill/>
        </p:spPr>
        <p:txBody>
          <a:bodyPr>
            <a:spAutoFit/>
          </a:bodyPr>
          <a:lstStyle/>
          <a:p>
            <a:pPr algn="ctr">
              <a:defRPr/>
            </a:pPr>
            <a:r>
              <a:rPr lang="pt-BR" sz="4800" dirty="0">
                <a:ln w="17780" cmpd="sng">
                  <a:solidFill>
                    <a:srgbClr val="FFFFFF"/>
                  </a:solidFill>
                  <a:prstDash val="solid"/>
                  <a:miter lim="800000"/>
                </a:ln>
                <a:effectLst>
                  <a:outerShdw blurRad="50800" algn="tl" rotWithShape="0">
                    <a:srgbClr val="000000"/>
                  </a:outerShdw>
                </a:effectLst>
              </a:rPr>
              <a:t>HISTÓRICO</a:t>
            </a:r>
          </a:p>
        </p:txBody>
      </p:sp>
      <p:sp>
        <p:nvSpPr>
          <p:cNvPr id="8" name="Retângulo 7"/>
          <p:cNvSpPr/>
          <p:nvPr/>
        </p:nvSpPr>
        <p:spPr>
          <a:xfrm>
            <a:off x="0" y="311987"/>
            <a:ext cx="8858280" cy="830997"/>
          </a:xfrm>
          <a:prstGeom prst="rect">
            <a:avLst/>
          </a:prstGeom>
          <a:noFill/>
        </p:spPr>
        <p:txBody>
          <a:bodyPr>
            <a:spAutoFit/>
          </a:bodyPr>
          <a:lstStyle/>
          <a:p>
            <a:pPr algn="ctr">
              <a:defRPr/>
            </a:pPr>
            <a:r>
              <a:rPr lang="pt-BR" sz="4800" dirty="0">
                <a:ln w="17780" cmpd="sng">
                  <a:solidFill>
                    <a:srgbClr val="FFFFFF"/>
                  </a:solidFill>
                  <a:prstDash val="solid"/>
                  <a:miter lim="800000"/>
                </a:ln>
                <a:solidFill>
                  <a:srgbClr val="3D3923"/>
                </a:solidFill>
                <a:effectLst>
                  <a:outerShdw blurRad="50800" algn="tl" rotWithShape="0">
                    <a:srgbClr val="000000"/>
                  </a:outerShdw>
                </a:effectLst>
              </a:rPr>
              <a:t>JUSTIÇA MILITAR</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1785938" y="630238"/>
            <a:ext cx="7358062" cy="727075"/>
          </a:xfrm>
        </p:spPr>
        <p:txBody>
          <a:bodyPr/>
          <a:lstStyle/>
          <a:p>
            <a:pPr algn="ctr" eaLnBrk="1" hangingPunct="1">
              <a:buFont typeface="Arial" charset="0"/>
              <a:buNone/>
            </a:pPr>
            <a:r>
              <a:rPr lang="pt-BR" sz="4400" b="1" smtClean="0">
                <a:solidFill>
                  <a:srgbClr val="FFFF00"/>
                </a:solidFill>
              </a:rPr>
              <a:t>Justiça Militar</a:t>
            </a:r>
            <a:endParaRPr lang="pt-BR" sz="4400" smtClean="0">
              <a:solidFill>
                <a:srgbClr val="FFFF00"/>
              </a:solidFill>
            </a:endParaRPr>
          </a:p>
        </p:txBody>
      </p:sp>
      <p:pic>
        <p:nvPicPr>
          <p:cNvPr id="6147" name="Picture 8" descr="Pilares"/>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76200" cmpd="tri">
            <a:solidFill>
              <a:srgbClr val="000000"/>
            </a:solidFill>
            <a:miter lim="800000"/>
            <a:headEnd/>
            <a:tailEnd/>
          </a:ln>
        </p:spPr>
      </p:pic>
      <p:sp>
        <p:nvSpPr>
          <p:cNvPr id="7" name="Retângulo 6"/>
          <p:cNvSpPr/>
          <p:nvPr/>
        </p:nvSpPr>
        <p:spPr>
          <a:xfrm>
            <a:off x="0" y="357166"/>
            <a:ext cx="500034" cy="6186309"/>
          </a:xfrm>
          <a:prstGeom prst="rect">
            <a:avLst/>
          </a:prstGeom>
          <a:noFill/>
        </p:spPr>
        <p:txBody>
          <a:bodyPr>
            <a:spAutoFit/>
          </a:bodyPr>
          <a:lstStyle/>
          <a:p>
            <a:pPr algn="ctr">
              <a:defRPr/>
            </a:pPr>
            <a:r>
              <a:rPr lang="pt-BR" sz="4400" dirty="0">
                <a:ln w="17780" cmpd="sng">
                  <a:solidFill>
                    <a:srgbClr val="FFFFFF"/>
                  </a:solidFill>
                  <a:prstDash val="solid"/>
                  <a:miter lim="800000"/>
                </a:ln>
                <a:effectLst>
                  <a:outerShdw blurRad="50800" algn="tl" rotWithShape="0">
                    <a:srgbClr val="000000"/>
                  </a:outerShdw>
                </a:effectLst>
              </a:rPr>
              <a:t>HISTÓRICO</a:t>
            </a:r>
          </a:p>
        </p:txBody>
      </p:sp>
      <p:sp>
        <p:nvSpPr>
          <p:cNvPr id="8" name="Retângulo 7"/>
          <p:cNvSpPr/>
          <p:nvPr/>
        </p:nvSpPr>
        <p:spPr>
          <a:xfrm>
            <a:off x="1000100" y="97673"/>
            <a:ext cx="7858180" cy="830997"/>
          </a:xfrm>
          <a:prstGeom prst="rect">
            <a:avLst/>
          </a:prstGeom>
          <a:noFill/>
        </p:spPr>
        <p:txBody>
          <a:bodyPr>
            <a:spAutoFit/>
          </a:bodyPr>
          <a:lstStyle/>
          <a:p>
            <a:pPr algn="ctr">
              <a:defRPr/>
            </a:pPr>
            <a:r>
              <a:rPr lang="pt-BR" sz="4800" dirty="0">
                <a:ln w="17780" cmpd="sng">
                  <a:solidFill>
                    <a:srgbClr val="FFFFFF"/>
                  </a:solidFill>
                  <a:prstDash val="solid"/>
                  <a:miter lim="800000"/>
                </a:ln>
                <a:solidFill>
                  <a:srgbClr val="3D3923"/>
                </a:solidFill>
                <a:effectLst>
                  <a:outerShdw blurRad="50800" algn="tl" rotWithShape="0">
                    <a:srgbClr val="000000"/>
                  </a:outerShdw>
                </a:effectLst>
              </a:rPr>
              <a:t>JUSTIÇA MILITAR</a:t>
            </a:r>
          </a:p>
        </p:txBody>
      </p:sp>
      <p:sp>
        <p:nvSpPr>
          <p:cNvPr id="6150" name="CaixaDeTexto 8"/>
          <p:cNvSpPr txBox="1">
            <a:spLocks noChangeArrowheads="1"/>
          </p:cNvSpPr>
          <p:nvPr/>
        </p:nvSpPr>
        <p:spPr bwMode="auto">
          <a:xfrm>
            <a:off x="2143125" y="876300"/>
            <a:ext cx="7000875" cy="3416300"/>
          </a:xfrm>
          <a:prstGeom prst="rect">
            <a:avLst/>
          </a:prstGeom>
          <a:noFill/>
          <a:ln w="9525">
            <a:noFill/>
            <a:miter lim="800000"/>
            <a:headEnd/>
            <a:tailEnd/>
          </a:ln>
        </p:spPr>
        <p:txBody>
          <a:bodyPr>
            <a:spAutoFit/>
          </a:bodyPr>
          <a:lstStyle/>
          <a:p>
            <a:pPr algn="r">
              <a:lnSpc>
                <a:spcPct val="200000"/>
              </a:lnSpc>
              <a:buFontTx/>
              <a:buChar char="-"/>
            </a:pPr>
            <a:r>
              <a:rPr lang="pt-BR" sz="3600"/>
              <a:t> Presença em diversos países   do mundo e no Brasil, desde 1808;</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1785938" y="630238"/>
            <a:ext cx="7358062" cy="727075"/>
          </a:xfrm>
        </p:spPr>
        <p:txBody>
          <a:bodyPr/>
          <a:lstStyle/>
          <a:p>
            <a:pPr algn="ctr" eaLnBrk="1" hangingPunct="1">
              <a:buFont typeface="Arial" charset="0"/>
              <a:buNone/>
            </a:pPr>
            <a:r>
              <a:rPr lang="pt-BR" sz="4400" b="1" smtClean="0">
                <a:solidFill>
                  <a:srgbClr val="FFFF00"/>
                </a:solidFill>
              </a:rPr>
              <a:t>Justiça Militar</a:t>
            </a:r>
            <a:endParaRPr lang="pt-BR" sz="4400" smtClean="0">
              <a:solidFill>
                <a:srgbClr val="FFFF00"/>
              </a:solidFill>
            </a:endParaRPr>
          </a:p>
        </p:txBody>
      </p:sp>
      <p:pic>
        <p:nvPicPr>
          <p:cNvPr id="7171" name="Picture 8" descr="Pilares"/>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76200" cmpd="tri">
            <a:solidFill>
              <a:srgbClr val="000000"/>
            </a:solidFill>
            <a:miter lim="800000"/>
            <a:headEnd/>
            <a:tailEnd/>
          </a:ln>
        </p:spPr>
      </p:pic>
      <p:sp>
        <p:nvSpPr>
          <p:cNvPr id="7" name="Retângulo 6"/>
          <p:cNvSpPr/>
          <p:nvPr/>
        </p:nvSpPr>
        <p:spPr>
          <a:xfrm>
            <a:off x="0" y="357166"/>
            <a:ext cx="500034" cy="6186309"/>
          </a:xfrm>
          <a:prstGeom prst="rect">
            <a:avLst/>
          </a:prstGeom>
          <a:noFill/>
        </p:spPr>
        <p:txBody>
          <a:bodyPr>
            <a:spAutoFit/>
          </a:bodyPr>
          <a:lstStyle/>
          <a:p>
            <a:pPr algn="ctr">
              <a:defRPr/>
            </a:pPr>
            <a:r>
              <a:rPr lang="pt-BR" sz="4400" dirty="0">
                <a:ln w="17780" cmpd="sng">
                  <a:solidFill>
                    <a:srgbClr val="FFFFFF"/>
                  </a:solidFill>
                  <a:prstDash val="solid"/>
                  <a:miter lim="800000"/>
                </a:ln>
                <a:effectLst>
                  <a:outerShdw blurRad="50800" algn="tl" rotWithShape="0">
                    <a:srgbClr val="000000"/>
                  </a:outerShdw>
                </a:effectLst>
              </a:rPr>
              <a:t>HISTÓRICO</a:t>
            </a:r>
          </a:p>
        </p:txBody>
      </p:sp>
      <p:sp>
        <p:nvSpPr>
          <p:cNvPr id="8" name="Retângulo 7"/>
          <p:cNvSpPr/>
          <p:nvPr/>
        </p:nvSpPr>
        <p:spPr>
          <a:xfrm>
            <a:off x="857224" y="292222"/>
            <a:ext cx="8286776" cy="646331"/>
          </a:xfrm>
          <a:prstGeom prst="rect">
            <a:avLst/>
          </a:prstGeom>
          <a:noFill/>
        </p:spPr>
        <p:txBody>
          <a:bodyPr>
            <a:spAutoFit/>
          </a:bodyPr>
          <a:lstStyle/>
          <a:p>
            <a:pPr algn="ctr">
              <a:defRPr/>
            </a:pPr>
            <a:r>
              <a:rPr lang="pt-BR" sz="3600" dirty="0">
                <a:ln w="17780" cmpd="sng">
                  <a:solidFill>
                    <a:srgbClr val="FFFFFF"/>
                  </a:solidFill>
                  <a:prstDash val="solid"/>
                  <a:miter lim="800000"/>
                </a:ln>
                <a:solidFill>
                  <a:srgbClr val="3D3923"/>
                </a:solidFill>
                <a:effectLst>
                  <a:outerShdw blurRad="50800" algn="tl" rotWithShape="0">
                    <a:srgbClr val="000000"/>
                  </a:outerShdw>
                </a:effectLst>
              </a:rPr>
              <a:t>JUSTIÇA MILITAR DA UNIÃO</a:t>
            </a:r>
          </a:p>
        </p:txBody>
      </p:sp>
      <p:sp>
        <p:nvSpPr>
          <p:cNvPr id="7174" name="CaixaDeTexto 8"/>
          <p:cNvSpPr txBox="1">
            <a:spLocks noChangeArrowheads="1"/>
          </p:cNvSpPr>
          <p:nvPr/>
        </p:nvSpPr>
        <p:spPr bwMode="auto">
          <a:xfrm>
            <a:off x="785813" y="1343025"/>
            <a:ext cx="8143875" cy="2586038"/>
          </a:xfrm>
          <a:prstGeom prst="rect">
            <a:avLst/>
          </a:prstGeom>
          <a:noFill/>
          <a:ln w="9525">
            <a:noFill/>
            <a:miter lim="800000"/>
            <a:headEnd/>
            <a:tailEnd/>
          </a:ln>
        </p:spPr>
        <p:txBody>
          <a:bodyPr>
            <a:spAutoFit/>
          </a:bodyPr>
          <a:lstStyle/>
          <a:p>
            <a:pPr algn="r">
              <a:lnSpc>
                <a:spcPct val="150000"/>
              </a:lnSpc>
            </a:pPr>
            <a:r>
              <a:rPr lang="pt-BR" sz="3600"/>
              <a:t>- Possui previsão constitucional </a:t>
            </a:r>
          </a:p>
          <a:p>
            <a:pPr algn="r">
              <a:lnSpc>
                <a:spcPct val="150000"/>
              </a:lnSpc>
            </a:pPr>
            <a:r>
              <a:rPr lang="pt-BR" sz="3600"/>
              <a:t>desde a Constituição </a:t>
            </a:r>
          </a:p>
          <a:p>
            <a:pPr algn="r">
              <a:lnSpc>
                <a:spcPct val="150000"/>
              </a:lnSpc>
            </a:pPr>
            <a:r>
              <a:rPr lang="pt-BR" sz="3600"/>
              <a:t>Federal de 1934;</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5"/>
          <p:cNvSpPr txBox="1">
            <a:spLocks noGrp="1"/>
          </p:cNvSpPr>
          <p:nvPr/>
        </p:nvSpPr>
        <p:spPr bwMode="auto">
          <a:xfrm>
            <a:off x="6553200" y="6243638"/>
            <a:ext cx="2133600" cy="457200"/>
          </a:xfrm>
          <a:prstGeom prst="rect">
            <a:avLst/>
          </a:prstGeom>
          <a:noFill/>
          <a:ln>
            <a:miter lim="800000"/>
            <a:headEnd/>
            <a:tailEnd/>
          </a:ln>
        </p:spPr>
        <p:txBody>
          <a:bodyPr/>
          <a:lstStyle/>
          <a:p>
            <a:pPr algn="r">
              <a:defRPr/>
            </a:pPr>
            <a:endParaRPr lang="pt-BR" sz="1000" b="0" i="0" dirty="0">
              <a:effectLst>
                <a:outerShdw blurRad="38100" dist="38100" dir="2700000" algn="tl">
                  <a:srgbClr val="000000"/>
                </a:outerShdw>
              </a:effectLst>
              <a:latin typeface="Verdana" pitchFamily="34" charset="0"/>
              <a:cs typeface="+mn-cs"/>
            </a:endParaRPr>
          </a:p>
        </p:txBody>
      </p:sp>
      <p:pic>
        <p:nvPicPr>
          <p:cNvPr id="9219" name="Picture 3" descr="Pilares"/>
          <p:cNvPicPr>
            <a:picLocks noChangeAspect="1" noChangeArrowheads="1"/>
          </p:cNvPicPr>
          <p:nvPr/>
        </p:nvPicPr>
        <p:blipFill>
          <a:blip r:embed="rId3" cstate="print"/>
          <a:srcRect/>
          <a:stretch>
            <a:fillRect/>
          </a:stretch>
        </p:blipFill>
        <p:spPr bwMode="auto">
          <a:xfrm>
            <a:off x="79375" y="71438"/>
            <a:ext cx="8964613" cy="6713537"/>
          </a:xfrm>
          <a:prstGeom prst="rect">
            <a:avLst/>
          </a:prstGeom>
          <a:noFill/>
          <a:ln w="76200" cmpd="tri">
            <a:solidFill>
              <a:srgbClr val="000000"/>
            </a:solidFill>
            <a:miter lim="800000"/>
            <a:headEnd/>
            <a:tailEnd/>
          </a:ln>
        </p:spPr>
      </p:pic>
      <p:sp>
        <p:nvSpPr>
          <p:cNvPr id="71685" name="Rectangle 5"/>
          <p:cNvSpPr>
            <a:spLocks noChangeArrowheads="1"/>
          </p:cNvSpPr>
          <p:nvPr/>
        </p:nvSpPr>
        <p:spPr bwMode="auto">
          <a:xfrm>
            <a:off x="2339975" y="693738"/>
            <a:ext cx="6346825" cy="1655762"/>
          </a:xfrm>
          <a:prstGeom prst="rect">
            <a:avLst/>
          </a:prstGeom>
          <a:noFill/>
          <a:ln w="9525">
            <a:noFill/>
            <a:miter lim="800000"/>
            <a:headEnd/>
            <a:tailEnd/>
          </a:ln>
          <a:effectLst/>
        </p:spPr>
        <p:txBody>
          <a:bodyPr/>
          <a:lstStyle/>
          <a:p>
            <a:pPr marL="342900" indent="-342900" algn="ctr" eaLnBrk="0" hangingPunct="0">
              <a:spcBef>
                <a:spcPct val="20000"/>
              </a:spcBef>
              <a:buClr>
                <a:schemeClr val="hlink"/>
              </a:buClr>
              <a:buSzPct val="60000"/>
              <a:buFont typeface="Wingdings" pitchFamily="2" charset="2"/>
              <a:buNone/>
              <a:defRPr/>
            </a:pPr>
            <a:r>
              <a:rPr lang="pt-BR" i="0" u="sng">
                <a:solidFill>
                  <a:srgbClr val="111111"/>
                </a:solidFill>
                <a:effectLst>
                  <a:outerShdw blurRad="38100" dist="38100" dir="2700000" algn="tl">
                    <a:srgbClr val="000000"/>
                  </a:outerShdw>
                </a:effectLst>
                <a:latin typeface="Verdana" pitchFamily="34" charset="0"/>
                <a:cs typeface="+mn-cs"/>
              </a:rPr>
              <a:t>Lei nº 192, de 1936</a:t>
            </a:r>
            <a:r>
              <a:rPr lang="pt-BR" i="0">
                <a:solidFill>
                  <a:srgbClr val="111111"/>
                </a:solidFill>
                <a:effectLst>
                  <a:outerShdw blurRad="38100" dist="38100" dir="2700000" algn="tl">
                    <a:srgbClr val="000000"/>
                  </a:outerShdw>
                </a:effectLst>
                <a:latin typeface="Verdana" pitchFamily="34" charset="0"/>
                <a:cs typeface="+mn-cs"/>
              </a:rPr>
              <a:t>: Criou </a:t>
            </a:r>
            <a:r>
              <a:rPr lang="pt-BR" sz="4000" i="0">
                <a:solidFill>
                  <a:srgbClr val="111111"/>
                </a:solidFill>
                <a:effectLst>
                  <a:outerShdw blurRad="38100" dist="38100" dir="2700000" algn="tl">
                    <a:srgbClr val="000000"/>
                  </a:outerShdw>
                </a:effectLst>
                <a:latin typeface="Verdana" pitchFamily="34" charset="0"/>
                <a:cs typeface="+mn-cs"/>
              </a:rPr>
              <a:t>efetivamente</a:t>
            </a:r>
            <a:r>
              <a:rPr lang="pt-BR" i="0">
                <a:solidFill>
                  <a:srgbClr val="111111"/>
                </a:solidFill>
                <a:effectLst>
                  <a:outerShdw blurRad="38100" dist="38100" dir="2700000" algn="tl">
                    <a:srgbClr val="000000"/>
                  </a:outerShdw>
                </a:effectLst>
                <a:latin typeface="Verdana" pitchFamily="34" charset="0"/>
                <a:cs typeface="+mn-cs"/>
              </a:rPr>
              <a:t> a Justiça Militar nos Estados (1ª Instância). </a:t>
            </a:r>
          </a:p>
          <a:p>
            <a:pPr marL="342900" indent="-342900" algn="ctr" eaLnBrk="0" hangingPunct="0">
              <a:spcBef>
                <a:spcPct val="20000"/>
              </a:spcBef>
              <a:buClr>
                <a:schemeClr val="hlink"/>
              </a:buClr>
              <a:buSzPct val="60000"/>
              <a:buFont typeface="Wingdings" pitchFamily="2" charset="2"/>
              <a:buChar char="n"/>
              <a:defRPr/>
            </a:pPr>
            <a:endParaRPr lang="pt-BR" i="0">
              <a:solidFill>
                <a:srgbClr val="111111"/>
              </a:solidFill>
              <a:effectLst>
                <a:outerShdw blurRad="38100" dist="38100" dir="2700000" algn="tl">
                  <a:srgbClr val="000000"/>
                </a:outerShdw>
              </a:effectLst>
              <a:latin typeface="Verdana" pitchFamily="34" charset="0"/>
              <a:cs typeface="+mn-cs"/>
            </a:endParaRPr>
          </a:p>
        </p:txBody>
      </p:sp>
      <p:sp>
        <p:nvSpPr>
          <p:cNvPr id="9221" name="CaixaDeTexto 4"/>
          <p:cNvSpPr txBox="1">
            <a:spLocks noChangeArrowheads="1"/>
          </p:cNvSpPr>
          <p:nvPr/>
        </p:nvSpPr>
        <p:spPr bwMode="auto">
          <a:xfrm>
            <a:off x="5500688" y="3071813"/>
            <a:ext cx="3357562" cy="2062162"/>
          </a:xfrm>
          <a:prstGeom prst="rect">
            <a:avLst/>
          </a:prstGeom>
          <a:noFill/>
          <a:ln w="9525">
            <a:noFill/>
            <a:miter lim="800000"/>
            <a:headEnd/>
            <a:tailEnd/>
          </a:ln>
        </p:spPr>
        <p:txBody>
          <a:bodyPr>
            <a:spAutoFit/>
          </a:bodyPr>
          <a:lstStyle/>
          <a:p>
            <a:pPr algn="ctr"/>
            <a:r>
              <a:rPr lang="pt-BR"/>
              <a:t>Presente em todos os Estados da Federação</a:t>
            </a: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TotalTime>
  <Words>2250</Words>
  <Application>Microsoft Office PowerPoint</Application>
  <PresentationFormat>Apresentação na tela (4:3)</PresentationFormat>
  <Paragraphs>300</Paragraphs>
  <Slides>46</Slides>
  <Notes>18</Notes>
  <HiddenSlides>0</HiddenSlides>
  <MMClips>0</MMClips>
  <ScaleCrop>false</ScaleCrop>
  <HeadingPairs>
    <vt:vector size="4" baseType="variant">
      <vt:variant>
        <vt:lpstr>Tema</vt:lpstr>
      </vt:variant>
      <vt:variant>
        <vt:i4>1</vt:i4>
      </vt:variant>
      <vt:variant>
        <vt:lpstr>Títulos de slides</vt:lpstr>
      </vt:variant>
      <vt:variant>
        <vt:i4>46</vt:i4>
      </vt:variant>
    </vt:vector>
  </HeadingPairs>
  <TitlesOfParts>
    <vt:vector size="47" baseType="lpstr">
      <vt:lpstr>Tema do Office</vt:lpstr>
      <vt:lpstr>13º ENEME Encontro Nacional de Entidades de Oficiais Militares Estaduais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 Posto dos oficiais </vt:lpstr>
      <vt:lpstr> Carta Patente</vt:lpstr>
      <vt:lpstr> Cargo Público</vt:lpstr>
      <vt:lpstr> Cargo Público</vt:lpstr>
      <vt:lpstr> Estrutura organizacional militar</vt:lpstr>
      <vt:lpstr> Função Pública</vt:lpstr>
      <vt:lpstr>Processo de Justificação</vt:lpstr>
      <vt:lpstr>Processo de Justificação</vt:lpstr>
      <vt:lpstr>Condenação criminal</vt:lpstr>
      <vt:lpstr>Indignidade</vt:lpstr>
      <vt:lpstr>Slide 44</vt:lpstr>
      <vt:lpstr>Incompatibilidade</vt:lpstr>
      <vt:lpstr>Mérito do julgamento</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jme03255</dc:creator>
  <cp:lastModifiedBy>jme02763</cp:lastModifiedBy>
  <cp:revision>101</cp:revision>
  <dcterms:created xsi:type="dcterms:W3CDTF">2009-02-05T17:58:37Z</dcterms:created>
  <dcterms:modified xsi:type="dcterms:W3CDTF">2013-11-19T12:58:01Z</dcterms:modified>
</cp:coreProperties>
</file>