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5" r:id="rId3"/>
    <p:sldId id="318" r:id="rId4"/>
    <p:sldId id="296" r:id="rId5"/>
    <p:sldId id="319" r:id="rId6"/>
    <p:sldId id="342" r:id="rId7"/>
    <p:sldId id="343" r:id="rId8"/>
    <p:sldId id="326" r:id="rId9"/>
    <p:sldId id="344" r:id="rId10"/>
    <p:sldId id="327" r:id="rId11"/>
    <p:sldId id="331" r:id="rId12"/>
    <p:sldId id="332" r:id="rId13"/>
    <p:sldId id="333" r:id="rId14"/>
    <p:sldId id="354" r:id="rId15"/>
    <p:sldId id="334" r:id="rId16"/>
    <p:sldId id="335" r:id="rId17"/>
    <p:sldId id="336" r:id="rId18"/>
    <p:sldId id="337" r:id="rId19"/>
    <p:sldId id="345" r:id="rId20"/>
    <p:sldId id="330" r:id="rId21"/>
    <p:sldId id="338" r:id="rId22"/>
    <p:sldId id="346" r:id="rId23"/>
    <p:sldId id="328" r:id="rId24"/>
    <p:sldId id="339" r:id="rId25"/>
    <p:sldId id="347" r:id="rId26"/>
    <p:sldId id="329" r:id="rId27"/>
    <p:sldId id="355" r:id="rId28"/>
    <p:sldId id="356" r:id="rId29"/>
    <p:sldId id="348" r:id="rId30"/>
    <p:sldId id="340" r:id="rId31"/>
    <p:sldId id="349" r:id="rId32"/>
    <p:sldId id="311" r:id="rId33"/>
    <p:sldId id="350" r:id="rId34"/>
    <p:sldId id="312" r:id="rId35"/>
    <p:sldId id="351" r:id="rId36"/>
    <p:sldId id="313" r:id="rId37"/>
    <p:sldId id="352" r:id="rId38"/>
    <p:sldId id="314" r:id="rId39"/>
    <p:sldId id="353" r:id="rId40"/>
    <p:sldId id="315" r:id="rId41"/>
    <p:sldId id="290" r:id="rId42"/>
    <p:sldId id="291" r:id="rId43"/>
    <p:sldId id="292" r:id="rId44"/>
    <p:sldId id="293" r:id="rId45"/>
    <p:sldId id="294" r:id="rId46"/>
    <p:sldId id="341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90A361A-6858-496B-8597-B37D75B6DA7D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99479EF-982E-479A-9E65-23A10C0E0F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57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7410761-B213-415C-A903-C1B5CD3148ED}" type="slidenum">
              <a:rPr lang="pt-BR" smtClean="0">
                <a:ea typeface="ＭＳ Ｐゴシック" pitchFamily="34" charset="-128"/>
              </a:rPr>
              <a:pPr eaLnBrk="1" hangingPunct="1"/>
              <a:t>6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669A6F2-9AAB-4048-8D6D-2F9119F1E12A}" type="slidenum">
              <a:rPr lang="pt-BR" smtClean="0">
                <a:ea typeface="ＭＳ Ｐゴシック" pitchFamily="34" charset="-128"/>
              </a:rPr>
              <a:pPr eaLnBrk="1" hangingPunct="1"/>
              <a:t>17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EDCDAD6-3FA5-4AFB-99BA-5F066FFA8B16}" type="slidenum">
              <a:rPr lang="pt-BR" smtClean="0">
                <a:ea typeface="ＭＳ Ｐゴシック" pitchFamily="34" charset="-128"/>
              </a:rPr>
              <a:pPr eaLnBrk="1" hangingPunct="1"/>
              <a:t>18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3A8C97-A0A7-4069-A87A-CDAEDECB0C9A}" type="slidenum">
              <a:rPr lang="pt-BR" smtClean="0">
                <a:ea typeface="ＭＳ Ｐゴシック" pitchFamily="34" charset="-128"/>
              </a:rPr>
              <a:pPr eaLnBrk="1" hangingPunct="1"/>
              <a:t>19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4E11170-54EA-4E04-9D4D-D2387F69A0CB}" type="slidenum">
              <a:rPr lang="pt-BR" smtClean="0">
                <a:ea typeface="ＭＳ Ｐゴシック" pitchFamily="34" charset="-128"/>
              </a:rPr>
              <a:pPr eaLnBrk="1" hangingPunct="1"/>
              <a:t>22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12F9789-AB97-4F5C-8A62-33EAEA25F122}" type="slidenum">
              <a:rPr lang="pt-BR" smtClean="0">
                <a:ea typeface="ＭＳ Ｐゴシック" pitchFamily="34" charset="-128"/>
              </a:rPr>
              <a:pPr eaLnBrk="1" hangingPunct="1"/>
              <a:t>25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24D9479-9A3D-4694-9A45-6D6C30FA1E67}" type="slidenum">
              <a:rPr lang="pt-BR" smtClean="0">
                <a:ea typeface="ＭＳ Ｐゴシック" pitchFamily="34" charset="-128"/>
              </a:rPr>
              <a:pPr eaLnBrk="1" hangingPunct="1"/>
              <a:t>29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7B46292-6243-4C8E-8160-92B1FA0CB6BB}" type="slidenum">
              <a:rPr lang="pt-BR" smtClean="0">
                <a:ea typeface="ＭＳ Ｐゴシック" pitchFamily="34" charset="-128"/>
              </a:rPr>
              <a:pPr eaLnBrk="1" hangingPunct="1"/>
              <a:t>31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EF48AEC-B791-479D-89E0-C1AEEB1BEB5D}" type="slidenum">
              <a:rPr lang="pt-BR" smtClean="0">
                <a:ea typeface="ＭＳ Ｐゴシック" pitchFamily="34" charset="-128"/>
              </a:rPr>
              <a:pPr eaLnBrk="1" hangingPunct="1"/>
              <a:t>33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0120544-362C-4016-A673-5C10E34FCD13}" type="slidenum">
              <a:rPr lang="pt-BR" smtClean="0">
                <a:ea typeface="ＭＳ Ｐゴシック" pitchFamily="34" charset="-128"/>
              </a:rPr>
              <a:pPr eaLnBrk="1" hangingPunct="1"/>
              <a:t>35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DDB4753-F527-44F9-8CF9-A40A9E584934}" type="slidenum">
              <a:rPr lang="pt-BR" smtClean="0">
                <a:ea typeface="ＭＳ Ｐゴシック" pitchFamily="34" charset="-128"/>
              </a:rPr>
              <a:pPr eaLnBrk="1" hangingPunct="1"/>
              <a:t>37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D43E4C5-49D5-421C-BE96-6CDE09DC378F}" type="slidenum">
              <a:rPr lang="pt-BR" smtClean="0">
                <a:ea typeface="ＭＳ Ｐゴシック" pitchFamily="34" charset="-128"/>
              </a:rPr>
              <a:pPr eaLnBrk="1" hangingPunct="1"/>
              <a:t>7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8584368-B266-4B9D-A78B-F761DC8BF5EB}" type="slidenum">
              <a:rPr lang="pt-BR" smtClean="0">
                <a:ea typeface="ＭＳ Ｐゴシック" pitchFamily="34" charset="-128"/>
              </a:rPr>
              <a:pPr eaLnBrk="1" hangingPunct="1"/>
              <a:t>39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6C11493-380E-45BC-B09E-B0ECD44B220D}" type="slidenum">
              <a:rPr lang="pt-BR" smtClean="0">
                <a:ea typeface="ＭＳ Ｐゴシック" pitchFamily="34" charset="-128"/>
              </a:rPr>
              <a:pPr eaLnBrk="1" hangingPunct="1"/>
              <a:t>41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077D02B-AD4D-4FA8-BAAD-3EFF960717DA}" type="slidenum">
              <a:rPr lang="pt-BR" smtClean="0">
                <a:ea typeface="ＭＳ Ｐゴシック" pitchFamily="34" charset="-128"/>
              </a:rPr>
              <a:pPr eaLnBrk="1" hangingPunct="1"/>
              <a:t>46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CE2FCD8-9693-406E-B882-7234114E81B3}" type="slidenum">
              <a:rPr lang="pt-BR" smtClean="0">
                <a:ea typeface="ＭＳ Ｐゴシック" pitchFamily="34" charset="-128"/>
              </a:rPr>
              <a:pPr eaLnBrk="1" hangingPunct="1"/>
              <a:t>9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08D0A1B-6220-4B9A-83C9-8148B5676BC2}" type="slidenum">
              <a:rPr lang="pt-BR" smtClean="0">
                <a:ea typeface="ＭＳ Ｐゴシック" pitchFamily="34" charset="-128"/>
              </a:rPr>
              <a:pPr eaLnBrk="1" hangingPunct="1"/>
              <a:t>11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BF9C98A-4B9B-43DC-AAF2-A66339A1DC53}" type="slidenum">
              <a:rPr lang="pt-BR" smtClean="0">
                <a:ea typeface="ＭＳ Ｐゴシック" pitchFamily="34" charset="-128"/>
              </a:rPr>
              <a:pPr eaLnBrk="1" hangingPunct="1"/>
              <a:t>12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4CE6449-78C0-47FA-A044-256C621F0069}" type="slidenum">
              <a:rPr lang="pt-BR" smtClean="0">
                <a:ea typeface="ＭＳ Ｐゴシック" pitchFamily="34" charset="-128"/>
              </a:rPr>
              <a:pPr eaLnBrk="1" hangingPunct="1"/>
              <a:t>13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605056A-CC91-41EB-AA0F-8827529AC2BD}" type="slidenum">
              <a:rPr lang="pt-BR" smtClean="0">
                <a:ea typeface="ＭＳ Ｐゴシック" pitchFamily="34" charset="-128"/>
              </a:rPr>
              <a:pPr eaLnBrk="1" hangingPunct="1"/>
              <a:t>14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A6DBD78-AA8A-4B22-9E8A-068ECD5F5D1A}" type="slidenum">
              <a:rPr lang="pt-BR" smtClean="0">
                <a:ea typeface="ＭＳ Ｐゴシック" pitchFamily="34" charset="-128"/>
              </a:rPr>
              <a:pPr eaLnBrk="1" hangingPunct="1"/>
              <a:t>15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EF11928-78ED-4254-BAEC-1EDBA45A1523}" type="slidenum">
              <a:rPr lang="pt-BR" smtClean="0">
                <a:ea typeface="ＭＳ Ｐゴシック" pitchFamily="34" charset="-128"/>
              </a:rPr>
              <a:pPr eaLnBrk="1" hangingPunct="1"/>
              <a:t>16</a:t>
            </a:fld>
            <a:endParaRPr lang="pt-BR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CE37-4F13-45C9-8200-3DAD480A25B8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D0E3-C57A-44F3-BB86-CC752FB316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28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8B03-14EE-4E53-9D3F-4155AABD5F36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88CC-48DD-40F4-9092-42592397C9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9071-62CE-43D3-973C-0B8A4B86C2B6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2DB6-A114-4948-B633-31642E75CA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4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B7FF-9F91-44A7-88C9-14837884CC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24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61CA-02E5-44BE-A9AF-DBC3D07B0C84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2E7F-D031-4F21-9B96-A7AC345048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8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4B62-1B7A-4D6F-B997-DD185D46B367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E182-18DC-4066-95EF-B619457E48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6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6828-667D-4772-A3DF-4135584CA377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D880-DC63-485C-929C-7337DC03C1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F418-51BB-4A2F-88D7-E95E1C974667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B81-5FD1-4206-956C-914DB8CE70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2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A969-B47B-459B-8EF2-EC613D7CDB95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6226-59D9-4A36-AAF5-413E41C313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1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F2B2-1D51-4E11-88D0-F088383A272F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2FB0-273B-42BD-9641-5227FB4BDA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6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A0E4-5CA4-4A19-87D1-4927A3D1A4FB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12A7-1BC2-4299-9B8C-430E8CFE8D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78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71F0-7671-45A6-BF3C-743D210B44A4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D7A5-CB0B-4419-9BDF-E585882353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1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F0F25-5B69-439C-81F8-A5C4F84B7173}" type="datetimeFigureOut">
              <a:rPr lang="pt-BR"/>
              <a:pPr>
                <a:defRPr/>
              </a:pPr>
              <a:t>06/08/2012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4040C-9A39-4974-8097-43EA593476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.br/imgres?imgurl=http://www.diarioliberdade.org/archivos/imagenes/articulos/0610a/10610_pspcarro.jpg&amp;imgrefurl=http://www.diarioliberdade.org/index.php%3Foption%3Dcom_content%26view%3Dsection%26layout%3Dblog%26id%3D2%26Itemid%3D8%26limitstart%3D140&amp;usg=__DsT5cO1np_2cdcy9KwpCTZbhl3E=&amp;h=263&amp;w=400&amp;sz=30&amp;hl=pt-BR&amp;start=2&amp;itbs=1&amp;tbnid=FoZb5xDU-Eek8M:&amp;tbnh=82&amp;tbnw=124&amp;prev=/images%3Fq%3DPSP%2BPORTUGAL%26hl%3Dpt-BR%26gbv%3D2%26tbs%3Disch: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m.br/imgres?imgurl=http://policial.blog.br/martinezpmsc/files/psp2-300x225.jpg&amp;imgrefurl=http://policial.blog.br/martinezpmsc/2009/05/22/visita-ao-instituto-superior-de-ciencias-policiais-e-de-seguranca-interna-da-psp-portugal/comment-page-1/&amp;usg=__VhU2aIQNtk0eQChh-ZEkDWeFaFY=&amp;h=225&amp;w=300&amp;sz=19&amp;hl=pt-BR&amp;start=1&amp;itbs=1&amp;tbnid=ojoO2ECvtl1bEM:&amp;tbnh=87&amp;tbnw=116&amp;prev=/images%3Fq%3DPSP%2BPORTUGAL%26hl%3Dpt-BR%26gbv%3D2%26tbs%3Disch: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com.br/imgres?imgurl=http://blogfile.paran.com/BLOG_286618/200904/1239669813_resized-uh-60.jpg&amp;imgrefurl=http://pbrasil.wordpress.com/category/defesa/aerea/helicopteros/&amp;usg=__Qlus_HJCpiOEBI6ruLBm6ItjKqU=&amp;h=884&amp;w=554&amp;sz=251&amp;hl=pt-BR&amp;start=19&amp;itbs=1&amp;tbnid=OvOrI4Ox0czCrM:&amp;tbnh=146&amp;tbnw=91&amp;prev=/images%3Fq%3DPOLICIA%2BNACIONAL%2BFRAN%25C3%2587A%26hl%3Dpt-BR%26sa%3DG%26gbv%3D2%26tbs%3Disch:1" TargetMode="External"/><Relationship Id="rId3" Type="http://schemas.openxmlformats.org/officeDocument/2006/relationships/hyperlink" Target="http://www.google.com.br/imgres?imgurl=http://upload.wikimedia.org/wikipedia/commons/1/1b/Gendarme_pr%C3%A9v%C3%B4tal.jpg&amp;imgrefurl=http://reference.findtarget.com/search/military%2520police/&amp;usg=__p9QKfx0JwBPzVLX-OOzVXrSxl7I=&amp;h=1815&amp;w=1209&amp;sz=317&amp;hl=pt-BR&amp;start=2&amp;itbs=1&amp;tbnid=pmnjZp9fouh5uM:&amp;tbnh=150&amp;tbnw=100&amp;prev=/images%3Fq%3Dgendarme%26hl%3Dpt-BR%26sa%3DN%26gbv%3D2%26ndsp%3D20%26tbs%3Disch:1" TargetMode="External"/><Relationship Id="rId7" Type="http://schemas.openxmlformats.org/officeDocument/2006/relationships/hyperlink" Target="http://www.google.com.br/imgres?imgurl=http://badleg.com/Original/Gendarme.jpg&amp;imgrefurl=http://badleg.com/Stage1.html&amp;usg=__n1Zjesl6qkc8dS9z7IogJDJ9XSE=&amp;h=1175&amp;w=800&amp;sz=144&amp;hl=pt-BR&amp;start=12&amp;itbs=1&amp;tbnid=QDtRRuqbRtq8PM:&amp;tbnh=150&amp;tbnw=102&amp;prev=/images%3Fq%3Dgendarme%26hl%3Dpt-BR%26sa%3DN%26gbv%3D2%26ndsp%3D20%26tbs%3Disch:1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m.br/imgres?imgurl=http://www.estadao.com.br/fotos/BOPE_AE_p.jpg&amp;imgrefurl=http://visoesdeumpm.blogspot.com/2009/11/bope-e-esquadrao-frances-de-elite-fazem.html&amp;usg=__9byv_Jzi1geuGLRZBRiqlP3GJtI=&amp;h=280&amp;w=292&amp;sz=39&amp;hl=pt-BR&amp;start=1&amp;itbs=1&amp;tbnid=B8W-j0E_5JId5M:&amp;tbnh=110&amp;tbnw=115&amp;prev=/images%3Fq%3DPOLICIA%2BNACIONAL%2BFRAN%25C3%2587A%26hl%3Dpt-BR%26sa%3DG%26gbv%3D2%26tbs%3Disch:1" TargetMode="External"/><Relationship Id="rId5" Type="http://schemas.openxmlformats.org/officeDocument/2006/relationships/hyperlink" Target="http://www.google.com.br/imgres?imgurl=http://img.over-blog.com/500x374/0/26/21/81/encore-plus/gendarmerie-arriv-e-d-un-nouveau-gendarme.jpg&amp;imgrefurl=http://hippocampeinfo2.over-blog.com/article-28040469.html&amp;usg=__fv_aUh8EX_OBsl7aa4EVztwhumM=&amp;h=374&amp;w=500&amp;sz=36&amp;hl=pt-BR&amp;start=7&amp;itbs=1&amp;tbnid=mckYkyvjPYOWOM:&amp;tbnh=97&amp;tbnw=130&amp;prev=/images%3Fq%3Dgendarme%26hl%3Dpt-BR%26sa%3DN%26gbv%3D2%26ndsp%3D20%26tbs%3Disch: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m.br/imgres?imgurl=http://g1.globo.com/Noticias/Mundo/foto/0,,15811757-FMM,00.jpg&amp;imgrefurl=http://g1.globo.com/Noticias/Mundo/0,,MUL843432-5602,00-POLICIAIS%2BSULAFRICANOS%2BFAZEM%2BTREINAMENTO%2BDE%2BCONFRONTO%2BPARA%2BA%2BCOPA%2BDO%2BMUNDO.html&amp;usg=__1kRq-89rE_1Lvmi94_JFCUgpX8o=&amp;h=424&amp;w=595&amp;sz=61&amp;hl=pt-BR&amp;start=2&amp;itbs=1&amp;tbnid=Vqv_HhH_SnHzOM:&amp;tbnh=96&amp;tbnw=135&amp;prev=/images%3Fq%3DPOLICIA%2BNACIONAL%2BFRAN%25C3%2587A%26hl%3Dpt-BR%26sa%3DG%26gbv%3D2%26tbs%3Disch:1" TargetMode="Externa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m.br/imgres?imgurl=http://www.tn.com.ar/2010/01/14/thumb/gendarme.jpg&amp;imgrefurl=http://www.tn.com.ar/2010/01/14/politica/02120048.html&amp;usg=__mUuG9VpG3PEY1LWBF-nz8DEgHTU=&amp;h=607&amp;w=585&amp;sz=16&amp;hl=pt-BR&amp;start=7&amp;itbs=1&amp;tbnid=9MMuiKgz346s9M:&amp;tbnh=136&amp;tbnw=131&amp;prev=/images%3Fq%3Dgendarme%2BARGENTINA%26hl%3Dpt-BR%26gbv%3D2%26tbs%3Disch:1" TargetMode="External"/><Relationship Id="rId7" Type="http://schemas.openxmlformats.org/officeDocument/2006/relationships/hyperlink" Target="http://www.google.com.br/imgres?imgurl=http://www.rielfm.com.ar/nimages/gendarmes.jpg&amp;imgrefurl=http://ahmad-agrata.trip0d.eu/100512/p3/&amp;usg=___qZ6PhySrxx9FnjjpFrdTX_ZHOc=&amp;h=364&amp;w=540&amp;sz=64&amp;hl=pt-BR&amp;start=1&amp;itbs=1&amp;tbnid=16cE6jZD_IgYhM:&amp;tbnh=89&amp;tbnw=132&amp;prev=/images%3Fq%3Dgendarme%2BARGENTINA%26hl%3Dpt-BR%26gbv%3D2%26tbs%3Disch: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br/imgres?imgurl=http://www.gacetamarinera.com.ar/archivos/notas_imgs/314_gendarme_m.jpg&amp;imgrefurl=http://www.gacetamarinera.com.ar/nota.asp%3FidNota%3D314%26idSec%3D8&amp;usg=__AqZMfFCHfPtZBJdJN75hOdRGE1M=&amp;h=489&amp;w=326&amp;sz=42&amp;hl=pt-BR&amp;start=3&amp;itbs=1&amp;tbnid=Gm-zVcBgemsSMM:&amp;tbnh=130&amp;tbnw=87&amp;prev=/images%3Fq%3Dgendarme%2BARGENTINA%26hl%3Dpt-BR%26gbv%3D2%26tbs%3Disch:1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ogle.com.br/imgres?imgurl=http://www.bbc.co.uk/worldservice/assets/images/2009/04/090405003053_policia226.jpg&amp;imgrefurl=http://www.bbc.co.uk/portuguese/noticias/2009/04/090405_tiroteioeuaebc.shtml&amp;usg=__ZoT5QyalKruGSVFWc3V4xPw4PAE=&amp;h=170&amp;w=226&amp;sz=41&amp;hl=pt-BR&amp;start=17&amp;itbs=1&amp;tbnid=Uh4KMaNTkTxrQM:&amp;tbnh=81&amp;tbnw=108&amp;prev=/images%3Fq%3DPOLICIAS%2BNOS%2BESTADOS%2BUNIDOS%26hl%3Dpt-BR%26gbv%3D2%26tbs%3Disch:1" TargetMode="External"/><Relationship Id="rId7" Type="http://schemas.openxmlformats.org/officeDocument/2006/relationships/hyperlink" Target="http://www.google.com.br/imgres?imgurl=http://www.noticiasautomotivas.com.br/imge/h2.jpg&amp;imgrefurl=http://www.noticiasautomotivas.com.br/policia-do-texas-eua-encomenda-hummer-h2-de-700-cv-e-rodas-aro-28/&amp;usg=__gMTQUG_wzuPSdmlScdW5XHibX2g=&amp;h=288&amp;w=450&amp;sz=30&amp;hl=pt-BR&amp;start=11&amp;itbs=1&amp;tbnid=fQ9KA5RVqN4KhM:&amp;tbnh=81&amp;tbnw=127&amp;prev=/images%3Fq%3DPOLICIAS%2BNOS%2BESTADOS%2BUNIDOS%26hl%3Dpt-BR%26gbv%3D2%26tbs%3Disch: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1.bp.blogspot.com/_W_zuvQiqJyc/SK6bS8A5A6I/AAAAAAAABlY/s-YTU2nQ9Rg/s400/d6_555613a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www.google.com.br/imgres?imgurl=http://www.senado.gov.br/portaldoservidor/jornal/jornal82/Imagens/SWAT/SWAT1.jpg&amp;imgrefurl=http://www.senado.gov.br/portaldoservidor/jornal/jornal82/senado_swat.aspx&amp;usg=__uyuMjwu8M8YDChQOeEhZzL6KDqA=&amp;h=319&amp;w=409&amp;sz=81&amp;hl=pt-BR&amp;start=18&amp;itbs=1&amp;tbnid=aasIl6uO6Foj6M:&amp;tbnh=97&amp;tbnw=125&amp;prev=/images%3Fq%3DPOLICIAS%2BNOS%2BESTADOS%2BUNIDOS%26hl%3Dpt-BR%26gbv%3D2%26tbs%3Disch: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2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2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Eduardo_Collen_Leite" TargetMode="External"/><Relationship Id="rId13" Type="http://schemas.openxmlformats.org/officeDocument/2006/relationships/hyperlink" Target="http://pt.wikipedia.org/wiki/S%C3%A9rgio_Fleury#cite_note-4" TargetMode="External"/><Relationship Id="rId3" Type="http://schemas.openxmlformats.org/officeDocument/2006/relationships/hyperlink" Target="http://pt.wikipedia.org/wiki/DOPS" TargetMode="External"/><Relationship Id="rId7" Type="http://schemas.openxmlformats.org/officeDocument/2006/relationships/hyperlink" Target="http://pt.wikipedia.org/wiki/S%C3%A9rgio_Fleury#cite_note-1" TargetMode="External"/><Relationship Id="rId12" Type="http://schemas.openxmlformats.org/officeDocument/2006/relationships/hyperlink" Target="http://pt.wikipedia.org/wiki/Chacina_da_Lapa" TargetMode="External"/><Relationship Id="rId2" Type="http://schemas.openxmlformats.org/officeDocument/2006/relationships/hyperlink" Target="http://pt.wikipedia.org/wiki/Delega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S%C3%A9rgio_Fleury#cite_note-0" TargetMode="External"/><Relationship Id="rId11" Type="http://schemas.openxmlformats.org/officeDocument/2006/relationships/hyperlink" Target="http://pt.wikipedia.org/wiki/S%C3%A9rgio_Fleury#cite_note-3" TargetMode="External"/><Relationship Id="rId5" Type="http://schemas.openxmlformats.org/officeDocument/2006/relationships/hyperlink" Target="http://pt.wikipedia.org/wiki/Ditadura_militar_no_Brasil" TargetMode="External"/><Relationship Id="rId10" Type="http://schemas.openxmlformats.org/officeDocument/2006/relationships/hyperlink" Target="http://pt.wikipedia.org/wiki/Carlos_Marighella" TargetMode="External"/><Relationship Id="rId4" Type="http://schemas.openxmlformats.org/officeDocument/2006/relationships/hyperlink" Target="http://pt.wikipedia.org/wiki/S%C3%A3o_Paulo" TargetMode="External"/><Relationship Id="rId9" Type="http://schemas.openxmlformats.org/officeDocument/2006/relationships/hyperlink" Target="http://pt.wikipedia.org/wiki/S%C3%A9rgio_Fleury#cite_note-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188" y="4076700"/>
            <a:ext cx="8208962" cy="20891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PÚBLICA: A DESMILITARIZAÇÃO DAS POLÍCIAS MILITARES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PALESTRANTE: Coronel PM Marlon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Jorge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Teza</a:t>
            </a:r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FENEME</a:t>
            </a:r>
          </a:p>
        </p:txBody>
      </p:sp>
      <p:pic>
        <p:nvPicPr>
          <p:cNvPr id="3075" name="Picture 4" descr="logo_con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0"/>
            <a:ext cx="38496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 eaLnBrk="1" hangingPunct="1"/>
            <a:r>
              <a:rPr lang="pt-BR" sz="3600" b="1" smtClean="0">
                <a:latin typeface="Arial Narrow" pitchFamily="34" charset="0"/>
              </a:rPr>
              <a:t>NO MUNDO EXISTEM BASICAMENTE DOIS TIPOS:</a:t>
            </a:r>
          </a:p>
          <a:p>
            <a:pPr eaLnBrk="1" hangingPunct="1"/>
            <a:endParaRPr lang="pt-BR" sz="2800" b="1" smtClean="0">
              <a:latin typeface="Arial Narrow" pitchFamily="34" charset="0"/>
            </a:endParaRPr>
          </a:p>
          <a:p>
            <a:pPr lvl="1" eaLnBrk="1" hangingPunct="1"/>
            <a:r>
              <a:rPr lang="pt-BR" b="1" smtClean="0">
                <a:latin typeface="Arial Narrow" pitchFamily="34" charset="0"/>
              </a:rPr>
              <a:t>ANGLO-SAXÃO (INVESTIDURA CIVIL – MILITARIZADA);</a:t>
            </a:r>
          </a:p>
          <a:p>
            <a:pPr lvl="1" eaLnBrk="1" hangingPunct="1"/>
            <a:endParaRPr lang="pt-BR" b="1" smtClean="0">
              <a:latin typeface="Arial Narrow" pitchFamily="34" charset="0"/>
            </a:endParaRPr>
          </a:p>
          <a:p>
            <a:pPr lvl="1" eaLnBrk="1" hangingPunct="1"/>
            <a:r>
              <a:rPr lang="pt-BR" b="1" smtClean="0">
                <a:latin typeface="Arial Narrow" pitchFamily="34" charset="0"/>
              </a:rPr>
              <a:t>GENDARME OU LATINO (INVESTIDURA MILITAR).</a:t>
            </a:r>
          </a:p>
          <a:p>
            <a:pPr eaLnBrk="1" hangingPunct="1"/>
            <a:endParaRPr lang="pt-BR" sz="2800" b="1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42875" y="1989138"/>
            <a:ext cx="4071938" cy="4291012"/>
            <a:chOff x="-193" y="1701"/>
            <a:chExt cx="3499" cy="2943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701"/>
              <a:ext cx="2540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51942" name="Text Box 6"/>
            <p:cNvSpPr txBox="1">
              <a:spLocks noChangeArrowheads="1"/>
            </p:cNvSpPr>
            <p:nvPr/>
          </p:nvSpPr>
          <p:spPr bwMode="auto">
            <a:xfrm>
              <a:off x="-193" y="3654"/>
              <a:ext cx="3499" cy="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150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+mn-cs"/>
                </a:rPr>
                <a:t>GNR -  PORTUGAL</a:t>
              </a:r>
            </a:p>
            <a:p>
              <a:pPr defTabSz="449263">
                <a:spcBef>
                  <a:spcPts val="150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+mn-cs"/>
                </a:rPr>
                <a:t>MILITAR</a:t>
              </a:r>
            </a:p>
          </p:txBody>
        </p:sp>
      </p:grpSp>
      <p:pic>
        <p:nvPicPr>
          <p:cNvPr id="13315" name="Picture 4" descr="http://t2.gstatic.com/images?q=tbn:ojoO2ECvtl1bEM:http://policial.blog.br/martinezpmsc/files/psp2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989138"/>
            <a:ext cx="3081337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t3.gstatic.com/images?q=tbn:FoZb5xDU-Eek8M:http://www.diarioliberdade.org/archivos/imagenes/articulos/0610a/10610_pspcarr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9138"/>
            <a:ext cx="22685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357688" y="5000625"/>
            <a:ext cx="4500562" cy="1270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PSP  - PORTUGAL</a:t>
            </a:r>
          </a:p>
          <a:p>
            <a:pPr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CIVIL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3.gstatic.com/images?q=tbn:pmnjZp9fouh5uM:http://upload.wikimedia.org/wikipedia/commons/1/1b/Gendarme_pr%C3%A9v%C3%B4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1571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t0.gstatic.com/images?q=tbn:mckYkyvjPYOWOM:http://img.over-blog.com/500x374/0/26/21/81/encore-plus/gendarmerie-arriv-e-d-un-nouveau-gendarm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8625"/>
            <a:ext cx="27860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t1.gstatic.com/images?q=tbn:QDtRRuqbRtq8PM:http://badleg.com/Original/Gendarm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"/>
            <a:ext cx="1603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85813" y="2857500"/>
            <a:ext cx="5357812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GENDARMERIE – FRANÇA</a:t>
            </a:r>
          </a:p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MILITAR</a:t>
            </a:r>
          </a:p>
        </p:txBody>
      </p:sp>
      <p:pic>
        <p:nvPicPr>
          <p:cNvPr id="14342" name="Picture 2" descr="http://t3.gstatic.com/images?q=tbn:Vqv_HhH_SnHzOM:http://g1.globo.com/Noticias/Mundo/foto/0,,15811757-FMM,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ttp://t2.gstatic.com/images?q=tbn:B8W-j0E_5JId5M:http://www.estadao.com.br/fotos/BOPE_AE_p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7146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http://t3.gstatic.com/images?q=tbn:OvOrI4Ox0czCrM:http://blogfile.paran.com/BLOG_286618/200904/1239669813_resized-uh-6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43375"/>
            <a:ext cx="15716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1563" y="5857875"/>
            <a:ext cx="5357812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POLÍCIA NACIONAL – FRANÇA</a:t>
            </a:r>
          </a:p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CIVIL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/>
          </p:nvPr>
        </p:nvSpPr>
        <p:spPr>
          <a:xfrm>
            <a:off x="179388" y="44450"/>
            <a:ext cx="8964612" cy="371475"/>
          </a:xfrm>
        </p:spPr>
        <p:txBody>
          <a:bodyPr lIns="90000" tIns="46800" rIns="90000" bIns="46800" anchor="t">
            <a:spAutoFit/>
          </a:bodyPr>
          <a:lstStyle/>
          <a:p>
            <a:pPr marL="341313" indent="-341313" defTabSz="449263" eaLnBrk="1" hangingPunct="1">
              <a:lnSpc>
                <a:spcPct val="90000"/>
              </a:lnSpc>
              <a:spcBef>
                <a:spcPts val="12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5227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95513" y="4881563"/>
            <a:ext cx="5357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MILITAR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body"/>
          </p:nvPr>
        </p:nvSpPr>
        <p:spPr>
          <a:xfrm>
            <a:off x="179388" y="44450"/>
            <a:ext cx="8964612" cy="371475"/>
          </a:xfrm>
        </p:spPr>
        <p:txBody>
          <a:bodyPr lIns="90000" tIns="46800" rIns="90000" bIns="46800" anchor="t">
            <a:spAutoFit/>
          </a:bodyPr>
          <a:lstStyle/>
          <a:p>
            <a:pPr marL="341313" indent="-341313" defTabSz="449263" eaLnBrk="1" hangingPunct="1">
              <a:lnSpc>
                <a:spcPct val="90000"/>
              </a:lnSpc>
              <a:spcBef>
                <a:spcPts val="125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76375" y="765175"/>
            <a:ext cx="5357813" cy="214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ESPANHA:</a:t>
            </a:r>
          </a:p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GUARDA CIVIL –MILITAR</a:t>
            </a:r>
          </a:p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+mn-cs"/>
            </a:endParaRPr>
          </a:p>
          <a:p>
            <a:pPr algn="ctr" defTabSz="449263"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</a:rPr>
              <a:t>CORPO NACIONALDE POLÍCIA: CIVIL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785938" y="785813"/>
            <a:ext cx="4748212" cy="4406900"/>
            <a:chOff x="113" y="794"/>
            <a:chExt cx="3062" cy="3447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794"/>
              <a:ext cx="3045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53988" name="Text Box 4"/>
            <p:cNvSpPr txBox="1">
              <a:spLocks noChangeArrowheads="1"/>
            </p:cNvSpPr>
            <p:nvPr/>
          </p:nvSpPr>
          <p:spPr bwMode="auto">
            <a:xfrm>
              <a:off x="113" y="3652"/>
              <a:ext cx="3062" cy="5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75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+mn-cs"/>
                </a:rPr>
                <a:t>CARABINIERI – ITÁLIA</a:t>
              </a:r>
            </a:p>
            <a:p>
              <a:pPr defTabSz="449263">
                <a:spcBef>
                  <a:spcPts val="75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+mn-cs"/>
                </a:rPr>
                <a:t>CIVIL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2928938" y="1143000"/>
            <a:ext cx="3643312" cy="4173538"/>
            <a:chOff x="3288" y="794"/>
            <a:chExt cx="2268" cy="3256"/>
          </a:xfrm>
        </p:grpSpPr>
        <p:pic>
          <p:nvPicPr>
            <p:cNvPr id="1843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94"/>
              <a:ext cx="2268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53991" name="Text Box 7"/>
            <p:cNvSpPr txBox="1">
              <a:spLocks noChangeArrowheads="1"/>
            </p:cNvSpPr>
            <p:nvPr/>
          </p:nvSpPr>
          <p:spPr bwMode="auto">
            <a:xfrm>
              <a:off x="3288" y="3592"/>
              <a:ext cx="2265" cy="4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75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+mn-cs"/>
                </a:rPr>
                <a:t>VENEZUELA  - CIVIL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9MMuiKgz346s9M:http://www.tn.com.ar/2010/01/14/thumb/gendarm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2000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t3.gstatic.com/images?q=tbn:Gm-zVcBgemsSMM:http://www.gacetamarinera.com.ar/archivos/notas_imgs/314_gendarme_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85938"/>
            <a:ext cx="13858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t0.gstatic.com/images?q=tbn:16cE6jZD_IgYhM:http://www.rielfm.com.ar/nimages/gendarme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785938"/>
            <a:ext cx="30734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ângulo 10"/>
          <p:cNvSpPr>
            <a:spLocks noChangeArrowheads="1"/>
          </p:cNvSpPr>
          <p:nvPr/>
        </p:nvSpPr>
        <p:spPr bwMode="auto">
          <a:xfrm>
            <a:off x="428625" y="4000500"/>
            <a:ext cx="6215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600" b="1"/>
              <a:t>GENDARME ARGENTINO - MILITAR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0"/>
          <p:cNvSpPr>
            <a:spLocks noChangeArrowheads="1"/>
          </p:cNvSpPr>
          <p:nvPr/>
        </p:nvSpPr>
        <p:spPr bwMode="auto">
          <a:xfrm>
            <a:off x="428625" y="4000500"/>
            <a:ext cx="8358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600" b="1"/>
              <a:t>ESTADOS UNIDOS DA AMÉRICA - CIVIL</a:t>
            </a:r>
          </a:p>
        </p:txBody>
      </p:sp>
      <p:pic>
        <p:nvPicPr>
          <p:cNvPr id="20483" name="Picture 8" descr="http://t2.gstatic.com/images?q=tbn:Uh4KMaNTkTxrQM:http://www.bbc.co.uk/worldservice/assets/images/2009/04/090405003053_policia2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Ver imagem em tamanho gran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21351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http://t2.gstatic.com/images?q=tbn:fQ9KA5RVqN4KhM:http://www.noticiasautomotivas.com.br/imge/h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0188"/>
            <a:ext cx="25765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 descr="http://t0.gstatic.com/images?q=tbn:aasIl6uO6Foj6M:http://www.senado.gov.br/portaldoservidor/jornal/jornal82/Imagens/SWAT/SWAT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500188"/>
            <a:ext cx="21177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QUE A FORMAÇÃO DO PM É MILITAR E DEFICITÁRIA PARA A ATIVIDADE POLÍCIAL.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latin typeface="Arial Narrow" pitchFamily="34" charset="0"/>
                <a:cs typeface="Times New Roman" pitchFamily="18" charset="0"/>
              </a:rPr>
              <a:t>HISTÓRICO DO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Arial Narrow" pitchFamily="34" charset="0"/>
                <a:cs typeface="Times New Roman" pitchFamily="18" charset="0"/>
              </a:rPr>
              <a:t>COMISSÃO AFONSO ARINOS – </a:t>
            </a: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ANTES DA CF/88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Arial Narrow" pitchFamily="34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CONSTITUINTE 1988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TEXTO DA CF DEPOIS DE 05 OUT 88 ATÉ 2012 – DEZENAS DE </a:t>
            </a:r>
            <a:r>
              <a:rPr lang="pt-BR" b="1" dirty="0" err="1" smtClean="0">
                <a:latin typeface="Arial Narrow" pitchFamily="34" charset="0"/>
                <a:cs typeface="Times New Roman" pitchFamily="18" charset="0"/>
              </a:rPr>
              <a:t>PECs</a:t>
            </a: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1ª CONSEG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0"/>
            <a:ext cx="8856663" cy="6669088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CURRÍCULO-SC SD: 1440 H/A – 8 MESES- CURSO SUP.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SGT + 1188 – 8 MESES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OF + 2790 – 2 ANOS CURSO DIREITO.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CURSO SUPERIOR OU MÉDIO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CARGA HORÁRIA MAIOR QUE AS OUTRAS INSTITUIÇÕES POLICIAIS;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DIREITO HUMANOS, FILOSOFIA DE POLÍCIA COMUNITÁRIA E MEDIAÇÃO DE CONFLITOS COMO PRINCÍPIO.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ALGUMAS PERGUNTAS: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QUANTOS MESES PARA SER DELEGADO DE POLÍCIA?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QUANTOS MESES PARA SER AGENTE DE  POLÍCIA?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QUANTOS MESES PARA SER PROMOTOR?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8" charset="0"/>
              </a:rPr>
              <a:t>QUANTOS MESES PARA SER JUIZ?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QUE AS PPMM NÃO RESPEITAM OS DIREITOS HUMANOS.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sz="4000" dirty="0">
              <a:latin typeface="Arial Narrow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408737"/>
          </a:xfrm>
        </p:spPr>
        <p:txBody>
          <a:bodyPr/>
          <a:lstStyle/>
          <a:p>
            <a:pPr algn="just" eaLnBrk="1" hangingPunct="1"/>
            <a:r>
              <a:rPr lang="pt-BR" b="1" smtClean="0">
                <a:latin typeface="Arial Narrow" pitchFamily="34" charset="0"/>
              </a:rPr>
              <a:t>TODOS OS CURSOS DE FORMAÇÃO E APERFEIÇOAMENTE INCLUEM A MATÉRIA DIREITOS HUMANOS;</a:t>
            </a:r>
          </a:p>
          <a:p>
            <a:pPr algn="just" eaLnBrk="1" hangingPunct="1"/>
            <a:endParaRPr lang="pt-BR" b="1" smtClean="0">
              <a:latin typeface="Arial Narrow" pitchFamily="34" charset="0"/>
            </a:endParaRPr>
          </a:p>
          <a:p>
            <a:pPr algn="just" eaLnBrk="1" hangingPunct="1"/>
            <a:r>
              <a:rPr lang="pt-BR" b="1" smtClean="0">
                <a:latin typeface="Arial Narrow" pitchFamily="34" charset="0"/>
              </a:rPr>
              <a:t>TODOS OS CASOS DE VIOLAÇÃO SÃO APURADOS E AINDA HÁ A POLÍCIA CIVIL, O MINISTÉRIO PÚBLICO E O PODER JUDICIÁRIO PARA RESPONSABILIZAR;</a:t>
            </a:r>
          </a:p>
          <a:p>
            <a:pPr algn="just" eaLnBrk="1" hangingPunct="1"/>
            <a:endParaRPr lang="pt-BR" b="1" smtClean="0">
              <a:latin typeface="Arial Narrow" pitchFamily="34" charset="0"/>
            </a:endParaRPr>
          </a:p>
          <a:p>
            <a:pPr algn="just" eaLnBrk="1" hangingPunct="1"/>
            <a:r>
              <a:rPr lang="pt-BR" b="1" smtClean="0">
                <a:latin typeface="Arial Narrow" pitchFamily="34" charset="0"/>
              </a:rPr>
              <a:t>OS ATENDIMENTOS POLÍCIAIS DIÁRIOS SÃO MILHARES – MAIORIA ATENDIMENTOS SOCIAIS;</a:t>
            </a:r>
          </a:p>
          <a:p>
            <a:pPr algn="just" eaLnBrk="1" hangingPunct="1"/>
            <a:endParaRPr lang="pt-BR" b="1" smtClean="0">
              <a:latin typeface="Arial Narrow" pitchFamily="34" charset="0"/>
            </a:endParaRPr>
          </a:p>
          <a:p>
            <a:pPr algn="just" eaLnBrk="1" hangingPunct="1"/>
            <a:endParaRPr lang="pt-BR" b="1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eaLnBrk="1" hangingPunct="1"/>
            <a:r>
              <a:rPr lang="pt-BR" b="1" smtClean="0">
                <a:latin typeface="Arial Narrow" pitchFamily="34" charset="0"/>
                <a:cs typeface="Times New Roman" pitchFamily="18" charset="0"/>
              </a:rPr>
              <a:t>ALGUMAS PERGUNTAS:</a:t>
            </a:r>
          </a:p>
          <a:p>
            <a:pPr eaLnBrk="1" hangingPunct="1"/>
            <a:endParaRPr lang="pt-BR" b="1" smtClean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/>
            <a:r>
              <a:rPr lang="pt-BR" b="1" smtClean="0">
                <a:latin typeface="Arial Narrow" pitchFamily="34" charset="0"/>
                <a:cs typeface="Times New Roman" pitchFamily="18" charset="0"/>
              </a:rPr>
              <a:t>QUEM APURA, DENUNCIA E JULGA QUANDO UM PROMOTOR VIOLA OS DIREITOS HUMANOS?</a:t>
            </a:r>
          </a:p>
          <a:p>
            <a:pPr algn="just" eaLnBrk="1" hangingPunct="1"/>
            <a:endParaRPr lang="pt-BR" b="1" smtClean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/>
            <a:r>
              <a:rPr lang="pt-BR" b="1" smtClean="0">
                <a:latin typeface="Arial Narrow" pitchFamily="34" charset="0"/>
                <a:cs typeface="Times New Roman" pitchFamily="18" charset="0"/>
              </a:rPr>
              <a:t>QUEM APURA, DENUNCIA E JULGA QUANDO UM JUIZ VIOLA OS DIREITOS HUMANOS?</a:t>
            </a:r>
          </a:p>
          <a:p>
            <a:pPr algn="just" eaLnBrk="1" hangingPunct="1"/>
            <a:endParaRPr lang="pt-BR" b="1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endParaRPr lang="pt-BR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endParaRPr lang="pt-BR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endParaRPr lang="pt-BR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QUE AS PPMM TEM REGULAMENTO DISCIPLINAR MUITO FORTE E OBSOLETO.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0"/>
            <a:ext cx="8578850" cy="86137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>
                <a:latin typeface="Arial Narrow" pitchFamily="34" charset="0"/>
              </a:rPr>
              <a:t>MUITOS REGULAMENTOS JÁ FORAM REVISADOS -  SEM PENAS  ADMINISTRATIVAS DE RESTRIÇÃO DE LIBERDADE;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>
                <a:latin typeface="Arial Narrow" pitchFamily="34" charset="0"/>
              </a:rPr>
              <a:t>TODAS AS FORÇA POLICIAIS CIVIS, MILITARES OU MILITARIZADAS POSSUEM REGULAMENTOS DISPLINANARES FORTES;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>
                <a:latin typeface="Arial Narrow" pitchFamily="34" charset="0"/>
              </a:rPr>
              <a:t>EXEMPLOS: PORTUGAL, FRANÇA, ARGENTINA, ESTADOS UNIDOS, ETC.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latin typeface="Arial Narrow" pitchFamily="34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latin typeface="Arial Narrow" pitchFamily="34" charset="0"/>
              </a:rPr>
              <a:t>REGIME DISCIPLINAR, HIERARQUIA E DISCIPLINA EXISTE EM TODA A ASMINISTRÃÇÃO PÚBLICA, E ATÉ NO ÓRGÃOS COM INDEPENDÊNCIA FUNCIONAL NA CONSTITUIÇÃO (MP E JUIZ)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parajita" pitchFamily="34" charset="0"/>
                <a:cs typeface="Aparajita" pitchFamily="34" charset="0"/>
              </a:rPr>
              <a:t>TEM REGULAMENTO MUITO FORTE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CONCORDAMOS QUE OS ATUAIS REGULAMENTOS DEVEM SER REAVALIADOS SEM PENAS  ADMINISTRATIVAS DE RESTRIÇÃO DE LIBERDADE;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TODAS AS FORÇA POLICIAIS CIVIS, MILITARES OU MILITARIZADAS POSSUEM REGULAMENTOS DISPLINANARES FORTES;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EXEMPLOS: PORTUGAL, FRANÇA, ARGENTINA, ESTADOS UNIDOS,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PSP – PENAS DISCIPLINARES: Penas disciplinares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 1 - As penas aplicáveis aos funcionários e agentes com funções policiais que cometerem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infracções disciplinares são: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a) Repreensão verbal;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b) Repreensão escrita;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c) Multa até 30 dias;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d) Suspensão de 20 a 120 dias;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e) Suspensão de 121 a 240 dias;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f) Aposentação compulsiva;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g) Demissão.</a:t>
            </a:r>
          </a:p>
        </p:txBody>
      </p:sp>
    </p:spTree>
    <p:extLst>
      <p:ext uri="{BB962C8B-B14F-4D97-AF65-F5344CB8AC3E}">
        <p14:creationId xmlns:p14="http://schemas.microsoft.com/office/powerpoint/2010/main" val="13876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Aparajita" pitchFamily="34" charset="0"/>
                <a:cs typeface="Aparajita" pitchFamily="34" charset="0"/>
              </a:rPr>
              <a:t>REGULAMENTO DA PSP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/>
          <a:lstStyle/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Dever de aprumo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 1 - O dever de aprumo consiste em assumir, no serviço e fora dele, princípios, normas, atitudes e comportamentos que exprimam, reflictam e reforcem a dignidade da função policial e o prestígio da  corporação.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 2 - No cumprimento do dever de aprumo deverão os funcionários e agentes da PSP: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a) Cuidar da sua boa apresentação pessoal e apresentar-se devidamente uniformizados e equipados, sempre que necessário;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b) Manter em formatura uma atitude firme e correcta;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c) Tratar da limpeza e conservação dos artigos de fardamento, armamento, equipamento ou qualquer outro material que lhes tenha sido distribuído ou esteja a seu cargo;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d) Não actuar, quando uniformizados em quaisquer espectáculos públicos sem autorização superior, nem assistir a eles, sempre que isso possa afectar a sua dignidade pessoal ou funcional;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e) Não criar situações de dependência incompatíveis com a liberdade, imparcialidade, isenção e objectividade do desempenho do cargo, nomeadamente através da contracção de dívidas ou da assunção de compromissos que não possam normalmente satisfazer;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f) Não praticar, no serviço ou fora dele, acções contrárias à ética, à deontologia funcional, ao brio ou ao decoro da corporação;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g) Evitar actos ou comportamentos que possam prejudicar o vigor e a aptidão física ou intelectual, nomeadamente o consumo excessivo de bebidas alcoólicas, bem como o consumo de quaisquer outras substâncias nocivas à saúde;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h) Cultivar a boa convivência, a solidariedade e a  camaradagem entre os funcionários e agentes da corporação;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i) Não frequentar em serviço casas de jogo ou estabelecimentos congéneres nem ingerir bebidas alcoólicas;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j) Não conviver, acompanhar ou travar relações de familiaridade com indivíduos que, pelos seus antecedentes policiais ou criminais, estejam sujeitos a vigilância policial;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k) Não alterar o plano de uniforme e não usar distintivos que não pertençam à sua graduação nem insígnias ou condecorações não superiormente autorizadas;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l) Não utilizar a sua condição de agente policial para quaisquer fins publicitários; </a:t>
            </a:r>
          </a:p>
          <a:p>
            <a:pPr eaLnBrk="1" hangingPunct="1"/>
            <a:r>
              <a:rPr lang="pt-BR" sz="1300" smtClean="0">
                <a:latin typeface="Aparajita" pitchFamily="34" charset="0"/>
                <a:cs typeface="Aparajita" pitchFamily="34" charset="0"/>
              </a:rPr>
              <a:t>m) Não praticar em serviço qualquer acção ou omissão que possa constituir ilícito criminal, contravencional ou contra-ordenacional.</a:t>
            </a:r>
          </a:p>
        </p:txBody>
      </p:sp>
    </p:spTree>
    <p:extLst>
      <p:ext uri="{BB962C8B-B14F-4D97-AF65-F5344CB8AC3E}">
        <p14:creationId xmlns:p14="http://schemas.microsoft.com/office/powerpoint/2010/main" val="35549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QUE OS GRUPOS DE EXTERMÍNIO SÃO DA POLÍCIA MILITAR.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 smtClean="0">
                <a:latin typeface="Arial Narrow" pitchFamily="34" charset="0"/>
                <a:cs typeface="Times New Roman" pitchFamily="18" charset="0"/>
              </a:rPr>
              <a:t>POLÍCIA MILITAR –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 smtClean="0">
                <a:latin typeface="Arial Narrow" pitchFamily="34" charset="0"/>
                <a:cs typeface="Times New Roman" pitchFamily="18" charset="0"/>
              </a:rPr>
              <a:t>POLÍCIA OSTENSIVA E PRESERVAÇÃO DA ORDEM PÚBLICA. – O QUE É ISSO?</a:t>
            </a:r>
            <a:endParaRPr lang="pt-BR" sz="3600" b="1" dirty="0">
              <a:latin typeface="Arial Narrow" pitchFamily="34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 smtClean="0">
                <a:latin typeface="Arial Narrow" pitchFamily="34" charset="0"/>
                <a:cs typeface="Times New Roman" pitchFamily="18" charset="0"/>
              </a:rPr>
              <a:t>POLÍCIA DO “VAREJO”, NÃO PODE PARAR E NÃO PODE SER SELETIVA COMO AS OUTRAS.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 smtClean="0">
                <a:latin typeface="Arial Narrow" pitchFamily="34" charset="0"/>
                <a:cs typeface="Times New Roman" pitchFamily="18" charset="0"/>
              </a:rPr>
              <a:t>FORÇA AUXILIAR NA GRAVE PERTURBAÇÃO - GLO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z="4800" b="1" smtClean="0">
                <a:latin typeface="Arial Narrow" pitchFamily="34" charset="0"/>
                <a:cs typeface="Times New Roman" pitchFamily="18" charset="0"/>
              </a:rPr>
              <a:t>AS MILÍCIAS NO RIO DE JANEIRO SÃO FORMADAS POR PM, PC, BM e GM.</a:t>
            </a:r>
          </a:p>
          <a:p>
            <a:pPr algn="just" eaLnBrk="1" hangingPunct="1"/>
            <a:endParaRPr lang="pt-BR" sz="4800" b="1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endParaRPr lang="pt-BR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/>
            <a:endParaRPr lang="pt-BR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</a:rPr>
              <a:t>CONFUSÃO ENTRE IDEOLOGIA MILITAR E REGIME JURÍDICO MILITAR</a:t>
            </a: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609600" y="1844675"/>
            <a:ext cx="8229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 Narrow" pitchFamily="34" charset="0"/>
              </a:rPr>
              <a:t>O MILITAR DAS FORÇAS ARMADAS TEM IDEOLOGIA MILITAR;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b="1" dirty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b="1" dirty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 Narrow" pitchFamily="34" charset="0"/>
              </a:rPr>
              <a:t>O MILITAR DE POLÍCIA TEM REGIME JURÍDICO MILITAR</a:t>
            </a:r>
            <a:r>
              <a:rPr lang="pt-BR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TENDÊNCIA ATUAL DAS POLÍCIAS MILITARES E MILITARIZADAS </a:t>
            </a: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Princípios de </a:t>
            </a:r>
            <a:r>
              <a:rPr lang="pt-BR" b="1" dirty="0" err="1" smtClean="0">
                <a:latin typeface="Arial Narrow" pitchFamily="34" charset="0"/>
                <a:cs typeface="Times New Roman" pitchFamily="16" charset="0"/>
              </a:rPr>
              <a:t>Peel</a:t>
            </a: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DESEMBARGADOR Álvaro Lazzarini</a:t>
            </a:r>
            <a:endParaRPr lang="pt-BR" b="1" dirty="0" smtClean="0">
              <a:latin typeface="Arial Narrow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"reafirmo que o aumento do nível de eficiência policial exige que não se despreze a disciplina e a hierarquia militares, instrumentos úteis na condução e execução dos atos de polícia"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800" dirty="0" smtClean="0">
                <a:latin typeface="Arial Narrow" pitchFamily="34" charset="0"/>
                <a:cs typeface="Times New Roman" pitchFamily="16" charset="0"/>
              </a:rPr>
              <a:t>Miguel </a:t>
            </a:r>
            <a:r>
              <a:rPr lang="pt-BR" sz="4800" dirty="0" err="1" smtClean="0">
                <a:latin typeface="Arial Narrow" pitchFamily="34" charset="0"/>
                <a:cs typeface="Times New Roman" pitchFamily="16" charset="0"/>
              </a:rPr>
              <a:t>Reale</a:t>
            </a:r>
            <a:r>
              <a:rPr lang="pt-BR" sz="4800" dirty="0" smtClean="0">
                <a:latin typeface="Arial Narrow" pitchFamily="34" charset="0"/>
                <a:cs typeface="Times New Roman" pitchFamily="16" charset="0"/>
              </a:rPr>
              <a:t> Júnior</a:t>
            </a:r>
            <a:r>
              <a:rPr lang="pt-BR" sz="4800" dirty="0" smtClean="0">
                <a:latin typeface="Arial Narrow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"A hierarquia e disciplina próprias das instituições militarizadas devem ser mantidas, pois essenciais ao controle de uma força posta nas ruas</a:t>
            </a:r>
            <a:endParaRPr lang="pt-BR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RAZÕES E CARACTERÍSTICAS DA INVESTIDURA MILITAR PARA A</a:t>
            </a:r>
            <a:r>
              <a:rPr lang="en-US" sz="4000" b="1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40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4000" b="1" dirty="0">
                <a:latin typeface="Arial Narrow" pitchFamily="34" charset="0"/>
                <a:cs typeface="Times New Roman" pitchFamily="18" charset="0"/>
              </a:rPr>
              <a:t>ATIVIDADE DE</a:t>
            </a: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 POLÍCIA</a:t>
            </a:r>
            <a:r>
              <a:rPr lang="pt-BR" sz="4000" b="1" dirty="0">
                <a:latin typeface="Arial Narrow" pitchFamily="34" charset="0"/>
              </a:rPr>
              <a:t> </a:t>
            </a: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5068888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 smtClean="0">
                <a:latin typeface="Arial Narrow" pitchFamily="34" charset="0"/>
                <a:cs typeface="Times New Roman" pitchFamily="16" charset="0"/>
              </a:rPr>
              <a:t>Estruturais</a:t>
            </a: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:</a:t>
            </a: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 permitindo as subdivisões necessárias à organização de grandes efetivos armados, hierarquizadas de forma a propiciar estabilidade interna e eficiência nas ações policiais;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 smtClean="0">
                <a:latin typeface="Arial Narrow" pitchFamily="34" charset="0"/>
                <a:cs typeface="Times New Roman" pitchFamily="16" charset="0"/>
              </a:rPr>
              <a:t>Morais:</a:t>
            </a:r>
            <a:r>
              <a:rPr lang="pt-BR" u="sng" dirty="0" smtClean="0">
                <a:latin typeface="Arial Narrow" pitchFamily="34" charset="0"/>
                <a:cs typeface="Times New Roman" pitchFamily="16" charset="0"/>
              </a:rPr>
              <a:t> </a:t>
            </a: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traduzidas numa disciplina rígida, onde impere o senso do exato cumprimento do dever, expresso em lei;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 smtClean="0">
                <a:latin typeface="Arial Narrow" pitchFamily="34" charset="0"/>
                <a:cs typeface="Times New Roman" pitchFamily="16" charset="0"/>
              </a:rPr>
              <a:t>Estéticas</a:t>
            </a: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:</a:t>
            </a: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 destacando-se o uso do uniforme e a correção nos gestos e atitudes e todo cerimonial militar;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 smtClean="0">
                <a:latin typeface="Arial Narrow" pitchFamily="34" charset="0"/>
                <a:cs typeface="Times New Roman" pitchFamily="16" charset="0"/>
              </a:rPr>
              <a:t>Funcionais</a:t>
            </a:r>
            <a:r>
              <a:rPr lang="pt-BR" b="1" dirty="0" smtClean="0">
                <a:latin typeface="Arial Narrow" pitchFamily="34" charset="0"/>
                <a:cs typeface="Times New Roman" pitchFamily="16" charset="0"/>
              </a:rPr>
              <a:t>:</a:t>
            </a:r>
            <a:r>
              <a:rPr lang="pt-BR" dirty="0" smtClean="0">
                <a:latin typeface="Arial Narrow" pitchFamily="34" charset="0"/>
                <a:cs typeface="Times New Roman" pitchFamily="16" charset="0"/>
              </a:rPr>
              <a:t> com o uso da ordem unida e outras técnicas militares indispensáveis ao emprego do grupo em situações críticas, além do manuseio de armas e equipamentos."</a:t>
            </a:r>
            <a:r>
              <a:rPr lang="pt-BR" dirty="0" smtClean="0">
                <a:latin typeface="Arial Narrow" pitchFamily="34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</a:rPr>
              <a:t>ATUAÇÃO POLICIAL NO MUNDO - RECENTE</a:t>
            </a: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INGLATERRA: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b="1" dirty="0" smtClean="0">
                <a:latin typeface="Arial Narrow" pitchFamily="34" charset="0"/>
              </a:rPr>
              <a:t>CASO JEAN CHARLES DE MENESES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AUSTRÁLIA: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b="1" dirty="0" smtClean="0">
                <a:latin typeface="Arial Narrow" pitchFamily="34" charset="0"/>
              </a:rPr>
              <a:t>CASO ROBERTO  LAUDISIO CURTI 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dirty="0" smtClean="0">
              <a:latin typeface="Arial Narrow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b="1" dirty="0" smtClean="0">
                <a:latin typeface="Arial Narrow" pitchFamily="34" charset="0"/>
              </a:rPr>
              <a:t>AMBAS POLÍCIAS DE INVESTIDURA CIVIL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800" b="1" dirty="0">
                <a:latin typeface="Arial Narrow" pitchFamily="34" charset="0"/>
              </a:rPr>
              <a:t>ALGUMAS  VERDADES</a:t>
            </a:r>
            <a:endParaRPr lang="pt-BR" sz="44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b="1" smtClean="0">
                <a:latin typeface="Arial Narrow" pitchFamily="34" charset="0"/>
              </a:rPr>
              <a:t>SER MILITAR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5400675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rial Narrow" pitchFamily="34" charset="0"/>
              </a:rPr>
              <a:t>A “condição militar”, internacionalmente reconhecida, em países desenvolvidos ou não, submete o profissional a exigências muito peculiares, que não são impostas, na sua totalidade, a nenhum outro servidor. Dentre essas exigências vale lembrar:</a:t>
            </a:r>
          </a:p>
          <a:p>
            <a:pPr algn="just" eaLnBrk="1" hangingPunct="1"/>
            <a:endParaRPr lang="pt-BR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3375"/>
            <a:ext cx="9036050" cy="65246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REPRESSÃO EXCESSIVA DA PM – EXIGÊNCIA DA MÍDIA, POLÍTICOS E SOCIDADE QUE DESEJAM RESULTADOS IMEDIATOS – SE NÃO PRENDER NÃO VALEU;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A POLÍCIA MILITAR DEMOCRATIZOU E MUDOU, MAS CARREGA O PESO DO GOVERNO MILITAR;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Arial Narrow" pitchFamily="34" charset="0"/>
              </a:rPr>
              <a:t>NOME INSTITUICIONAL: POLÍCIA MILITAR</a:t>
            </a:r>
            <a:r>
              <a:rPr lang="pt-BR" b="1" dirty="0" smtClean="0">
                <a:latin typeface="Arial Narrow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IMPUNIDADE E A CORRUPÇÃO EM TODOS OS NÍVEIS DA SOCIEDADE;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REMUNERAÇÃO E CONDIÇÕES DE TRABALHO INDIGNOS;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PRECÁRIO ORÇAMENTO PARA SEGURANÇA PÚBLICA;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AS POLÍCIAS NO BRASIL NÃO TÊM O CICLO COMPLETO DA AÇÃO POLICIAL.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</a:rPr>
              <a:t>O GRANDE PROBLEMA ATUAL NÃO É TERMOS DUAS POLÍCIAS E SIM TERMOS POLICIAS PELA METADE, SUPERPOSTAS E CONCORRENTES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7"/>
          <p:cNvSpPr>
            <a:spLocks noChangeArrowheads="1"/>
          </p:cNvSpPr>
          <p:nvPr/>
        </p:nvSpPr>
        <p:spPr bwMode="auto">
          <a:xfrm>
            <a:off x="1643063" y="3643313"/>
            <a:ext cx="1643062" cy="75723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Oval 17"/>
          <p:cNvSpPr>
            <a:spLocks noChangeArrowheads="1"/>
          </p:cNvSpPr>
          <p:nvPr/>
        </p:nvSpPr>
        <p:spPr bwMode="auto">
          <a:xfrm>
            <a:off x="7286625" y="3571875"/>
            <a:ext cx="1643063" cy="85725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Text Box 16"/>
          <p:cNvSpPr txBox="1">
            <a:spLocks noChangeArrowheads="1"/>
          </p:cNvSpPr>
          <p:nvPr/>
        </p:nvSpPr>
        <p:spPr bwMode="auto">
          <a:xfrm>
            <a:off x="1833563" y="3857625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ea typeface="Arial Unicode MS" pitchFamily="34" charset="-128"/>
                <a:cs typeface="Arial Unicode MS" pitchFamily="34" charset="-128"/>
              </a:rPr>
              <a:t>PREPARAÇÃO</a:t>
            </a:r>
          </a:p>
        </p:txBody>
      </p:sp>
      <p:grpSp>
        <p:nvGrpSpPr>
          <p:cNvPr id="43013" name="Group 19"/>
          <p:cNvGrpSpPr>
            <a:grpSpLocks/>
          </p:cNvGrpSpPr>
          <p:nvPr/>
        </p:nvGrpSpPr>
        <p:grpSpPr bwMode="auto">
          <a:xfrm>
            <a:off x="5143500" y="3571875"/>
            <a:ext cx="1928813" cy="835025"/>
            <a:chOff x="3792" y="3552"/>
            <a:chExt cx="1872" cy="576"/>
          </a:xfrm>
        </p:grpSpPr>
        <p:sp>
          <p:nvSpPr>
            <p:cNvPr id="43035" name="Oval 20"/>
            <p:cNvSpPr>
              <a:spLocks noChangeArrowheads="1"/>
            </p:cNvSpPr>
            <p:nvPr/>
          </p:nvSpPr>
          <p:spPr bwMode="auto">
            <a:xfrm>
              <a:off x="3792" y="3552"/>
              <a:ext cx="1872" cy="576"/>
            </a:xfrm>
            <a:prstGeom prst="ellipse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pt-B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036" name="Text Box 21"/>
            <p:cNvSpPr txBox="1">
              <a:spLocks noChangeArrowheads="1"/>
            </p:cNvSpPr>
            <p:nvPr/>
          </p:nvSpPr>
          <p:spPr bwMode="auto">
            <a:xfrm>
              <a:off x="3937" y="3677"/>
              <a:ext cx="1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400" b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CONSUMAÇÃO</a:t>
              </a:r>
            </a:p>
          </p:txBody>
        </p:sp>
      </p:grpSp>
      <p:grpSp>
        <p:nvGrpSpPr>
          <p:cNvPr id="43014" name="Group 22"/>
          <p:cNvGrpSpPr>
            <a:grpSpLocks/>
          </p:cNvGrpSpPr>
          <p:nvPr/>
        </p:nvGrpSpPr>
        <p:grpSpPr bwMode="auto">
          <a:xfrm>
            <a:off x="3429000" y="3571875"/>
            <a:ext cx="1571625" cy="835025"/>
            <a:chOff x="4381" y="2642"/>
            <a:chExt cx="1680" cy="576"/>
          </a:xfrm>
        </p:grpSpPr>
        <p:sp>
          <p:nvSpPr>
            <p:cNvPr id="43033" name="Oval 23"/>
            <p:cNvSpPr>
              <a:spLocks noChangeArrowheads="1"/>
            </p:cNvSpPr>
            <p:nvPr/>
          </p:nvSpPr>
          <p:spPr bwMode="auto">
            <a:xfrm>
              <a:off x="4381" y="2642"/>
              <a:ext cx="16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pt-B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034" name="Text Box 24"/>
            <p:cNvSpPr txBox="1">
              <a:spLocks noChangeArrowheads="1"/>
            </p:cNvSpPr>
            <p:nvPr/>
          </p:nvSpPr>
          <p:spPr bwMode="auto">
            <a:xfrm>
              <a:off x="4558" y="2839"/>
              <a:ext cx="13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2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EXECUÇÃO</a:t>
              </a:r>
            </a:p>
          </p:txBody>
        </p:sp>
      </p:grpSp>
      <p:sp>
        <p:nvSpPr>
          <p:cNvPr id="43015" name="Line 31"/>
          <p:cNvSpPr>
            <a:spLocks noChangeShapeType="1"/>
          </p:cNvSpPr>
          <p:nvPr/>
        </p:nvSpPr>
        <p:spPr bwMode="auto">
          <a:xfrm flipV="1">
            <a:off x="1357313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1928813" y="571500"/>
            <a:ext cx="5072062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ITER CRIMINIS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grpSp>
        <p:nvGrpSpPr>
          <p:cNvPr id="43017" name="Group 25"/>
          <p:cNvGrpSpPr>
            <a:grpSpLocks/>
          </p:cNvGrpSpPr>
          <p:nvPr/>
        </p:nvGrpSpPr>
        <p:grpSpPr bwMode="auto">
          <a:xfrm>
            <a:off x="0" y="3571875"/>
            <a:ext cx="1428750" cy="835025"/>
            <a:chOff x="4211" y="2557"/>
            <a:chExt cx="986" cy="576"/>
          </a:xfrm>
        </p:grpSpPr>
        <p:sp>
          <p:nvSpPr>
            <p:cNvPr id="43031" name="Oval 26"/>
            <p:cNvSpPr>
              <a:spLocks noChangeArrowheads="1"/>
            </p:cNvSpPr>
            <p:nvPr/>
          </p:nvSpPr>
          <p:spPr bwMode="auto">
            <a:xfrm>
              <a:off x="4211" y="2557"/>
              <a:ext cx="93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pt-BR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032" name="Text Box 27"/>
            <p:cNvSpPr txBox="1">
              <a:spLocks noChangeArrowheads="1"/>
            </p:cNvSpPr>
            <p:nvPr/>
          </p:nvSpPr>
          <p:spPr bwMode="auto">
            <a:xfrm>
              <a:off x="4211" y="2754"/>
              <a:ext cx="9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COGITAÇÃO</a:t>
              </a:r>
            </a:p>
          </p:txBody>
        </p:sp>
      </p:grp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7334250" y="3857625"/>
            <a:ext cx="166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ea typeface="Arial Unicode MS" pitchFamily="34" charset="-128"/>
                <a:cs typeface="Arial Unicode MS" pitchFamily="34" charset="-128"/>
              </a:rPr>
              <a:t>EXAURIMENTO</a:t>
            </a:r>
          </a:p>
        </p:txBody>
      </p:sp>
      <p:sp>
        <p:nvSpPr>
          <p:cNvPr id="43019" name="Line 31"/>
          <p:cNvSpPr>
            <a:spLocks noChangeShapeType="1"/>
          </p:cNvSpPr>
          <p:nvPr/>
        </p:nvSpPr>
        <p:spPr bwMode="auto">
          <a:xfrm flipV="1">
            <a:off x="3214688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20" name="Line 31"/>
          <p:cNvSpPr>
            <a:spLocks noChangeShapeType="1"/>
          </p:cNvSpPr>
          <p:nvPr/>
        </p:nvSpPr>
        <p:spPr bwMode="auto">
          <a:xfrm flipV="1">
            <a:off x="4929188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21" name="Line 31"/>
          <p:cNvSpPr>
            <a:spLocks noChangeShapeType="1"/>
          </p:cNvSpPr>
          <p:nvPr/>
        </p:nvSpPr>
        <p:spPr bwMode="auto">
          <a:xfrm flipV="1">
            <a:off x="7072313" y="4000500"/>
            <a:ext cx="285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Chave direita 44"/>
          <p:cNvSpPr/>
          <p:nvPr/>
        </p:nvSpPr>
        <p:spPr>
          <a:xfrm rot="16200000">
            <a:off x="4143375" y="-1071562"/>
            <a:ext cx="714375" cy="8715375"/>
          </a:xfrm>
          <a:prstGeom prst="rightBrace">
            <a:avLst>
              <a:gd name="adj1" fmla="val 8333"/>
              <a:gd name="adj2" fmla="val 49895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1331913" y="2205038"/>
            <a:ext cx="68405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INFRATORES DA LEI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57188" y="4811713"/>
            <a:ext cx="357187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PM/PRF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072063" y="4740275"/>
            <a:ext cx="35718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PC/PF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50" name="Chave esquerda 49"/>
          <p:cNvSpPr/>
          <p:nvPr/>
        </p:nvSpPr>
        <p:spPr>
          <a:xfrm rot="16200000">
            <a:off x="1857375" y="2571750"/>
            <a:ext cx="357188" cy="4071938"/>
          </a:xfrm>
          <a:prstGeom prst="leftBrace">
            <a:avLst>
              <a:gd name="adj1" fmla="val 8333"/>
              <a:gd name="adj2" fmla="val 51113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Chave esquerda 50"/>
          <p:cNvSpPr/>
          <p:nvPr/>
        </p:nvSpPr>
        <p:spPr>
          <a:xfrm rot="16200000">
            <a:off x="6500813" y="2357437"/>
            <a:ext cx="357188" cy="4500563"/>
          </a:xfrm>
          <a:prstGeom prst="leftBrace">
            <a:avLst>
              <a:gd name="adj1" fmla="val 0"/>
              <a:gd name="adj2" fmla="val 51113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39552" y="5661248"/>
            <a:ext cx="7920880" cy="11967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00"/>
                </a:solidFill>
              </a:rPr>
              <a:t>TRABALHO PELA METADE SOFRE SOLUÇÃO DE CONTINUIDADE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2291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4036" name="Imagem 3" descr="1084944_980716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7"/>
          <p:cNvGrpSpPr>
            <a:grpSpLocks/>
          </p:cNvGrpSpPr>
          <p:nvPr/>
        </p:nvGrpSpPr>
        <p:grpSpPr bwMode="auto">
          <a:xfrm>
            <a:off x="1785938" y="642938"/>
            <a:ext cx="1057275" cy="1352550"/>
            <a:chOff x="1785939" y="642937"/>
            <a:chExt cx="1057660" cy="1352974"/>
          </a:xfrm>
        </p:grpSpPr>
        <p:sp>
          <p:nvSpPr>
            <p:cNvPr id="18" name="CaixaDeTexto 17"/>
            <p:cNvSpPr txBox="1"/>
            <p:nvPr/>
          </p:nvSpPr>
          <p:spPr bwMode="auto">
            <a:xfrm>
              <a:off x="1785939" y="642937"/>
              <a:ext cx="972945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4075" name="Imagem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5" y="923087"/>
              <a:ext cx="1007904" cy="107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68"/>
          <p:cNvGrpSpPr>
            <a:grpSpLocks/>
          </p:cNvGrpSpPr>
          <p:nvPr/>
        </p:nvGrpSpPr>
        <p:grpSpPr bwMode="auto">
          <a:xfrm>
            <a:off x="857250" y="2286000"/>
            <a:ext cx="1050925" cy="1347788"/>
            <a:chOff x="857250" y="2286000"/>
            <a:chExt cx="1050262" cy="1347535"/>
          </a:xfrm>
        </p:grpSpPr>
        <p:sp>
          <p:nvSpPr>
            <p:cNvPr id="28" name="CaixaDeTexto 27"/>
            <p:cNvSpPr txBox="1"/>
            <p:nvPr/>
          </p:nvSpPr>
          <p:spPr bwMode="auto">
            <a:xfrm>
              <a:off x="857250" y="2286000"/>
              <a:ext cx="1044384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4073" name="Imagem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561065"/>
              <a:ext cx="1007920" cy="107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69"/>
          <p:cNvGrpSpPr>
            <a:grpSpLocks/>
          </p:cNvGrpSpPr>
          <p:nvPr/>
        </p:nvGrpSpPr>
        <p:grpSpPr bwMode="auto">
          <a:xfrm>
            <a:off x="1857375" y="4429125"/>
            <a:ext cx="1058863" cy="1373188"/>
            <a:chOff x="1857376" y="4429125"/>
            <a:chExt cx="1058231" cy="1371994"/>
          </a:xfrm>
        </p:grpSpPr>
        <p:sp>
          <p:nvSpPr>
            <p:cNvPr id="31" name="CaixaDeTexto 30"/>
            <p:cNvSpPr txBox="1"/>
            <p:nvPr/>
          </p:nvSpPr>
          <p:spPr bwMode="auto">
            <a:xfrm>
              <a:off x="1857376" y="4429125"/>
              <a:ext cx="972946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4071" name="Imagem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353" y="4687296"/>
              <a:ext cx="1047254" cy="111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73"/>
          <p:cNvGrpSpPr>
            <a:grpSpLocks/>
          </p:cNvGrpSpPr>
          <p:nvPr/>
        </p:nvGrpSpPr>
        <p:grpSpPr bwMode="auto">
          <a:xfrm>
            <a:off x="5427663" y="785813"/>
            <a:ext cx="1376362" cy="1344612"/>
            <a:chOff x="5427664" y="785813"/>
            <a:chExt cx="1285099" cy="1344494"/>
          </a:xfrm>
        </p:grpSpPr>
        <p:sp>
          <p:nvSpPr>
            <p:cNvPr id="34" name="CaixaDeTexto 33"/>
            <p:cNvSpPr txBox="1"/>
            <p:nvPr/>
          </p:nvSpPr>
          <p:spPr bwMode="auto">
            <a:xfrm>
              <a:off x="5427664" y="785813"/>
              <a:ext cx="1285099" cy="4616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4069" name="Imagem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308" y="1052773"/>
              <a:ext cx="1012566" cy="107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74"/>
          <p:cNvGrpSpPr>
            <a:grpSpLocks/>
          </p:cNvGrpSpPr>
          <p:nvPr/>
        </p:nvGrpSpPr>
        <p:grpSpPr bwMode="auto">
          <a:xfrm>
            <a:off x="4929188" y="2500313"/>
            <a:ext cx="1587500" cy="1387475"/>
            <a:chOff x="4929189" y="2500313"/>
            <a:chExt cx="1586539" cy="1386742"/>
          </a:xfrm>
        </p:grpSpPr>
        <p:sp>
          <p:nvSpPr>
            <p:cNvPr id="37" name="CaixaDeTexto 36"/>
            <p:cNvSpPr txBox="1"/>
            <p:nvPr/>
          </p:nvSpPr>
          <p:spPr bwMode="auto">
            <a:xfrm>
              <a:off x="4929189" y="2500313"/>
              <a:ext cx="1586539" cy="4614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4067" name="Imagem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665" y="2814247"/>
              <a:ext cx="1007898" cy="107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75"/>
          <p:cNvGrpSpPr>
            <a:grpSpLocks/>
          </p:cNvGrpSpPr>
          <p:nvPr/>
        </p:nvGrpSpPr>
        <p:grpSpPr bwMode="auto">
          <a:xfrm>
            <a:off x="5475288" y="4500563"/>
            <a:ext cx="1544637" cy="1363662"/>
            <a:chOff x="5475446" y="4500563"/>
            <a:chExt cx="1543545" cy="1363301"/>
          </a:xfrm>
        </p:grpSpPr>
        <p:sp>
          <p:nvSpPr>
            <p:cNvPr id="40" name="CaixaDeTexto 39"/>
            <p:cNvSpPr txBox="1"/>
            <p:nvPr/>
          </p:nvSpPr>
          <p:spPr bwMode="auto">
            <a:xfrm>
              <a:off x="5499101" y="4500563"/>
              <a:ext cx="1519890" cy="4615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4065" name="Imagem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446" y="4756601"/>
              <a:ext cx="1040430" cy="110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70"/>
          <p:cNvGrpSpPr>
            <a:grpSpLocks/>
          </p:cNvGrpSpPr>
          <p:nvPr/>
        </p:nvGrpSpPr>
        <p:grpSpPr bwMode="auto">
          <a:xfrm flipH="1">
            <a:off x="3203575" y="692150"/>
            <a:ext cx="1081088" cy="1223963"/>
            <a:chOff x="2894709" y="214313"/>
            <a:chExt cx="1173193" cy="1264456"/>
          </a:xfrm>
        </p:grpSpPr>
        <p:sp>
          <p:nvSpPr>
            <p:cNvPr id="47" name="CaixaDeTexto 46"/>
            <p:cNvSpPr txBox="1"/>
            <p:nvPr/>
          </p:nvSpPr>
          <p:spPr bwMode="auto">
            <a:xfrm>
              <a:off x="2894709" y="214313"/>
              <a:ext cx="935930" cy="2861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63" name="Imagem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825" y="404714"/>
              <a:ext cx="1017077" cy="107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71"/>
          <p:cNvGrpSpPr>
            <a:grpSpLocks/>
          </p:cNvGrpSpPr>
          <p:nvPr/>
        </p:nvGrpSpPr>
        <p:grpSpPr bwMode="auto">
          <a:xfrm flipH="1">
            <a:off x="2339975" y="2319338"/>
            <a:ext cx="1439863" cy="1397000"/>
            <a:chOff x="2124063" y="2460128"/>
            <a:chExt cx="1511987" cy="1477358"/>
          </a:xfrm>
        </p:grpSpPr>
        <p:sp>
          <p:nvSpPr>
            <p:cNvPr id="48" name="CaixaDeTexto 47"/>
            <p:cNvSpPr txBox="1"/>
            <p:nvPr/>
          </p:nvSpPr>
          <p:spPr bwMode="auto">
            <a:xfrm>
              <a:off x="2124063" y="2460128"/>
              <a:ext cx="1277949" cy="4881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61" name="Imagem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547" y="2820946"/>
              <a:ext cx="1058503" cy="111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o 72"/>
          <p:cNvGrpSpPr>
            <a:grpSpLocks/>
          </p:cNvGrpSpPr>
          <p:nvPr/>
        </p:nvGrpSpPr>
        <p:grpSpPr bwMode="auto">
          <a:xfrm flipH="1">
            <a:off x="3059113" y="4868863"/>
            <a:ext cx="1081087" cy="1335087"/>
            <a:chOff x="2937588" y="5072063"/>
            <a:chExt cx="960247" cy="1242507"/>
          </a:xfrm>
        </p:grpSpPr>
        <p:sp>
          <p:nvSpPr>
            <p:cNvPr id="49" name="CaixaDeTexto 48"/>
            <p:cNvSpPr txBox="1"/>
            <p:nvPr/>
          </p:nvSpPr>
          <p:spPr bwMode="auto">
            <a:xfrm>
              <a:off x="3071813" y="5072063"/>
              <a:ext cx="686581" cy="277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59" name="Imagem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588" y="5301182"/>
              <a:ext cx="960247" cy="101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o 76"/>
          <p:cNvGrpSpPr>
            <a:grpSpLocks/>
          </p:cNvGrpSpPr>
          <p:nvPr/>
        </p:nvGrpSpPr>
        <p:grpSpPr bwMode="auto">
          <a:xfrm flipH="1">
            <a:off x="6804025" y="404813"/>
            <a:ext cx="1152525" cy="1414462"/>
            <a:chOff x="6876256" y="214313"/>
            <a:chExt cx="1051046" cy="1343134"/>
          </a:xfrm>
        </p:grpSpPr>
        <p:sp>
          <p:nvSpPr>
            <p:cNvPr id="50" name="CaixaDeTexto 49"/>
            <p:cNvSpPr txBox="1"/>
            <p:nvPr/>
          </p:nvSpPr>
          <p:spPr bwMode="auto">
            <a:xfrm>
              <a:off x="7000875" y="214313"/>
              <a:ext cx="687388" cy="276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57" name="Imagem 6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6386"/>
              <a:ext cx="1051046" cy="111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77"/>
          <p:cNvGrpSpPr>
            <a:grpSpLocks/>
          </p:cNvGrpSpPr>
          <p:nvPr/>
        </p:nvGrpSpPr>
        <p:grpSpPr bwMode="auto">
          <a:xfrm flipH="1">
            <a:off x="6875463" y="2636838"/>
            <a:ext cx="1152525" cy="1368425"/>
            <a:chOff x="7164288" y="2357438"/>
            <a:chExt cx="1080158" cy="1331731"/>
          </a:xfrm>
        </p:grpSpPr>
        <p:sp>
          <p:nvSpPr>
            <p:cNvPr id="51" name="CaixaDeTexto 50"/>
            <p:cNvSpPr txBox="1"/>
            <p:nvPr/>
          </p:nvSpPr>
          <p:spPr bwMode="auto">
            <a:xfrm>
              <a:off x="7286625" y="2357438"/>
              <a:ext cx="687388" cy="277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55" name="Imagem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548766"/>
              <a:ext cx="1080158" cy="114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o 78"/>
          <p:cNvGrpSpPr>
            <a:grpSpLocks/>
          </p:cNvGrpSpPr>
          <p:nvPr/>
        </p:nvGrpSpPr>
        <p:grpSpPr bwMode="auto">
          <a:xfrm flipH="1">
            <a:off x="6804025" y="5073650"/>
            <a:ext cx="1223963" cy="1235075"/>
            <a:chOff x="7020271" y="4929188"/>
            <a:chExt cx="1008028" cy="1291139"/>
          </a:xfrm>
        </p:grpSpPr>
        <p:sp>
          <p:nvSpPr>
            <p:cNvPr id="52" name="CaixaDeTexto 51"/>
            <p:cNvSpPr txBox="1"/>
            <p:nvPr/>
          </p:nvSpPr>
          <p:spPr bwMode="auto">
            <a:xfrm>
              <a:off x="7143750" y="4929188"/>
              <a:ext cx="687388" cy="277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4053" name="Imagem 6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5156095"/>
              <a:ext cx="1008028" cy="106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9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36838"/>
            <a:ext cx="9001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001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107156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458 -0.00139 0.21718 -0.02176 0.24531 0.00324 C 0.24722 0.01204 0.24896 0.00579 0.25121 0.01435 C 0.25034 0.02431 0.25139 0.03032 0.24409 0.03333 C 0.20347 0.03148 0.16458 0.02361 0.12378 0.02222 C 0.10625 0.0206 0.11423 0.02245 0.1 0.01759 C 0.08541 0.01273 0.06979 0.01551 0.05468 0.01435 C 0.04149 0.01181 0.02899 0.0081 0.01545 0.00648 C 0.00555 0.00208 0.01076 0.00417 0 0 Z " pathEditMode="relative" ptsTypes="ffff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458 -0.00139 0.21718 -0.02176 0.24531 0.00324 C 0.24722 0.01204 0.24896 0.00579 0.25121 0.01435 C 0.25034 0.02431 0.25139 0.03032 0.24409 0.03333 C 0.20347 0.03148 0.16458 0.02361 0.12378 0.02222 C 0.10625 0.0206 0.11423 0.02245 0.1 0.01759 C 0.08541 0.01273 0.06979 0.01551 0.05468 0.01435 C 0.04149 0.01181 0.02899 0.0081 0.01545 0.00648 C 0.00555 0.00208 0.01076 0.00417 0 0 Z " pathEditMode="relative" ptsTypes="fffffffff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458 -0.00139 0.21718 -0.02176 0.24531 0.00324 C 0.24722 0.01204 0.24896 0.00579 0.25121 0.01435 C 0.25034 0.02431 0.25139 0.03032 0.24409 0.03333 C 0.20347 0.03148 0.16458 0.02361 0.12378 0.02222 C 0.10625 0.0206 0.11423 0.02245 0.1 0.01759 C 0.08541 0.01273 0.06979 0.01551 0.05468 0.01435 C 0.04149 0.01181 0.02899 0.0081 0.01545 0.00648 C 0.00555 0.00208 0.01076 0.00417 0 0 Z " pathEditMode="relative" ptsTypes="fffffffff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767 -0.00393 0.17361 -0.00856 0.26198 -0.00949 C 0.27431 -0.00995 0.28663 -0.01157 0.29896 -0.01111 C 0.30139 -0.01111 0.30608 -0.00787 0.30608 -0.00787 C 0.30886 -0.00185 0.30972 0.00232 0.31076 0.00949 C 0.31042 0.01366 0.31076 0.01829 0.30955 0.02222 C 0.30903 0.02361 0.30712 0.02315 0.30608 0.02384 C 0.30017 0.02778 0.29445 0.03033 0.2882 0.03333 C 0.22674 0.03195 0.16511 0.03009 0.10365 0.02708 C 0.09097 0.02361 0.07865 0.02083 0.06563 0.01921 C 0.04879 0.01181 0.0309 0.00764 0.0132 0.00486 C 0.00851 0.00278 0.00486 -0.00324 0 0 Z " pathEditMode="relative" ptsTypes="ffffffffffff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767 -0.00393 0.17361 -0.00856 0.26198 -0.00949 C 0.27431 -0.00995 0.28663 -0.01157 0.29896 -0.01111 C 0.30139 -0.01111 0.30608 -0.00787 0.30608 -0.00787 C 0.30886 -0.00185 0.30972 0.00232 0.31076 0.00949 C 0.31042 0.01366 0.31076 0.01829 0.30955 0.02222 C 0.30903 0.02361 0.30712 0.02315 0.30608 0.02384 C 0.30017 0.02778 0.29445 0.03033 0.2882 0.03333 C 0.22674 0.03195 0.16511 0.03009 0.10365 0.02708 C 0.09097 0.02361 0.07865 0.02083 0.06563 0.01921 C 0.04879 0.01181 0.0309 0.00764 0.0132 0.00486 C 0.00851 0.00278 0.00486 -0.00324 0 0 Z " pathEditMode="relative" ptsTypes="ffffffffffff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767 -0.00393 0.17361 -0.00856 0.26198 -0.00949 C 0.27431 -0.00995 0.28663 -0.01157 0.29896 -0.01111 C 0.30139 -0.01111 0.30608 -0.00787 0.30608 -0.00787 C 0.30886 -0.00185 0.30972 0.00232 0.31076 0.00949 C 0.31042 0.01366 0.31076 0.01829 0.30955 0.02222 C 0.30903 0.02361 0.30712 0.02315 0.30608 0.02384 C 0.30017 0.02778 0.29445 0.03033 0.2882 0.03333 C 0.22674 0.03195 0.16511 0.03009 0.10365 0.02708 C 0.09097 0.02361 0.07865 0.02083 0.06563 0.01921 C 0.04879 0.01181 0.0309 0.00764 0.0132 0.00486 C 0.00851 0.00278 0.00486 -0.00324 0 0 Z " pathEditMode="relative" ptsTypes="ffffffffffff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0972 0.39063 -0.02569 0.47136 -0.01898 C 0.55209 -0.01226 0.56337 0.03588 0.48455 0.03982 C 0.40573 0.04375 0.00226 0.00973 0 0 Z " pathEditMode="relative" ptsTypes="aa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0972 0.39063 -0.02569 0.47136 -0.01898 C 0.55209 -0.01226 0.56337 0.03588 0.48455 0.03982 C 0.40573 0.04375 0.00226 0.00973 0 0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0972 0.39063 -0.02569 0.47136 -0.01898 C 0.55209 -0.01226 0.56337 0.03588 0.48455 0.03982 C 0.40573 0.04375 0.00226 0.0097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1018 -0.49722 -0.02615 -0.59757 -0.01898 C -0.69809 -0.0118 -0.70295 0.03959 -0.60364 0.04283 C -0.50434 0.04607 -0.00104 0.01019 0 0 Z " pathEditMode="relative" ptsTypes="aaaa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1018 -0.49722 -0.02615 -0.59757 -0.01898 C -0.69809 -0.0118 -0.70295 0.03959 -0.60364 0.04283 C -0.50434 0.04607 -0.00104 0.01019 0 0 Z " pathEditMode="relative" ptsTypes="aaaa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1018 -0.49722 -0.02615 -0.59757 -0.01898 C -0.69809 -0.0118 -0.70295 0.03959 -0.60364 0.04283 C -0.50434 0.04607 -0.00104 0.01019 0 0 Z " pathEditMode="relative" ptsTypes="aaaa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48148E-6 L -0.66163 0.64051 " pathEditMode="relative" ptsTypes="AA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9184 0.3333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63 0.6405 L 0.00782 -0.01065 " pathEditMode="relative" ptsTypes="AA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85 0.33333 C 0.11319 0.15972 0.31822 -0.01389 0.33263 -0.06991 C 0.34704 -0.12593 0.17065 -0.06459 -0.00573 -0.00324 " pathEditMode="relative" ptsTypes="aaA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18519E-6 L -0.67726 -0.20995 " pathEditMode="relative" ptsTypes="AA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4815E-6 L -0.18125 -0.51435 " pathEditMode="relative" ptsTypes="AA">
                                      <p:cBhvr>
                                        <p:cTn id="5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6 -0.20995 L 1.11111E-6 0.00023 " pathEditMode="relative" ptsTypes="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51435 C -0.00833 -0.4794 0.16476 -0.44445 0.21528 -0.38727 C 0.2658 -0.33009 0.15833 -0.23611 0.12222 -0.17176 C 0.08611 -0.10741 0.04253 -0.0544 -0.00104 -0.00116 " pathEditMode="relative" ptsTypes="aaaA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69792 0.046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7037E-7 L -0.19688 0.63009 " pathEditMode="relative" ptsTypes="AA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792 0.0463 L 0.00295 0.0044 " pathEditMode="relative" ptsTypes="AA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0.63009 C -0.02413 0.63263 0.14861 0.63518 0.21354 0.60532 C 0.27847 0.57546 0.2283 0.54999 0.19254 0.45046 C 0.15677 0.35092 0.03073 0.08217 -0.00156 0.00856 " pathEditMode="relative" ptsTypes="aaaA">
                                      <p:cBhvr>
                                        <p:cTn id="7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3315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5060" name="Imagem 3" descr="1084944_980716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7"/>
          <p:cNvGrpSpPr>
            <a:grpSpLocks/>
          </p:cNvGrpSpPr>
          <p:nvPr/>
        </p:nvGrpSpPr>
        <p:grpSpPr bwMode="auto">
          <a:xfrm>
            <a:off x="1763713" y="642938"/>
            <a:ext cx="1092200" cy="1385887"/>
            <a:chOff x="1763693" y="642937"/>
            <a:chExt cx="1092074" cy="1387113"/>
          </a:xfrm>
        </p:grpSpPr>
        <p:sp>
          <p:nvSpPr>
            <p:cNvPr id="18" name="CaixaDeTexto 17"/>
            <p:cNvSpPr txBox="1"/>
            <p:nvPr/>
          </p:nvSpPr>
          <p:spPr bwMode="auto">
            <a:xfrm>
              <a:off x="1785939" y="642937"/>
              <a:ext cx="972945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5099" name="Imagem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93" y="908831"/>
              <a:ext cx="1092074" cy="112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68"/>
          <p:cNvGrpSpPr>
            <a:grpSpLocks/>
          </p:cNvGrpSpPr>
          <p:nvPr/>
        </p:nvGrpSpPr>
        <p:grpSpPr bwMode="auto">
          <a:xfrm>
            <a:off x="857250" y="2286000"/>
            <a:ext cx="1122363" cy="1358900"/>
            <a:chOff x="857250" y="2286000"/>
            <a:chExt cx="1122257" cy="1359138"/>
          </a:xfrm>
        </p:grpSpPr>
        <p:sp>
          <p:nvSpPr>
            <p:cNvPr id="28" name="CaixaDeTexto 27"/>
            <p:cNvSpPr txBox="1"/>
            <p:nvPr/>
          </p:nvSpPr>
          <p:spPr bwMode="auto">
            <a:xfrm>
              <a:off x="857250" y="2286000"/>
              <a:ext cx="1044384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5097" name="Imagem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536786"/>
              <a:ext cx="1079915" cy="11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69"/>
          <p:cNvGrpSpPr>
            <a:grpSpLocks/>
          </p:cNvGrpSpPr>
          <p:nvPr/>
        </p:nvGrpSpPr>
        <p:grpSpPr bwMode="auto">
          <a:xfrm>
            <a:off x="1857375" y="4429125"/>
            <a:ext cx="1130300" cy="1376363"/>
            <a:chOff x="1857376" y="4429125"/>
            <a:chExt cx="1130226" cy="1375615"/>
          </a:xfrm>
        </p:grpSpPr>
        <p:sp>
          <p:nvSpPr>
            <p:cNvPr id="31" name="CaixaDeTexto 30"/>
            <p:cNvSpPr txBox="1"/>
            <p:nvPr/>
          </p:nvSpPr>
          <p:spPr bwMode="auto">
            <a:xfrm>
              <a:off x="1857376" y="4429125"/>
              <a:ext cx="972946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5095" name="Imagem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353" y="4656534"/>
              <a:ext cx="1119249" cy="114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73"/>
          <p:cNvGrpSpPr>
            <a:grpSpLocks/>
          </p:cNvGrpSpPr>
          <p:nvPr/>
        </p:nvGrpSpPr>
        <p:grpSpPr bwMode="auto">
          <a:xfrm>
            <a:off x="5427663" y="785813"/>
            <a:ext cx="1447800" cy="1398587"/>
            <a:chOff x="5427662" y="785813"/>
            <a:chExt cx="1447498" cy="1399295"/>
          </a:xfrm>
        </p:grpSpPr>
        <p:sp>
          <p:nvSpPr>
            <p:cNvPr id="34" name="CaixaDeTexto 33"/>
            <p:cNvSpPr txBox="1"/>
            <p:nvPr/>
          </p:nvSpPr>
          <p:spPr bwMode="auto">
            <a:xfrm>
              <a:off x="5427662" y="785813"/>
              <a:ext cx="1447498" cy="523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5093" name="Imagem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308" y="1071867"/>
              <a:ext cx="1084558" cy="111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74"/>
          <p:cNvGrpSpPr>
            <a:grpSpLocks/>
          </p:cNvGrpSpPr>
          <p:nvPr/>
        </p:nvGrpSpPr>
        <p:grpSpPr bwMode="auto">
          <a:xfrm>
            <a:off x="4929188" y="2500313"/>
            <a:ext cx="1587500" cy="1433512"/>
            <a:chOff x="4929189" y="2500313"/>
            <a:chExt cx="1586361" cy="1432320"/>
          </a:xfrm>
        </p:grpSpPr>
        <p:sp>
          <p:nvSpPr>
            <p:cNvPr id="37" name="CaixaDeTexto 36"/>
            <p:cNvSpPr txBox="1"/>
            <p:nvPr/>
          </p:nvSpPr>
          <p:spPr bwMode="auto">
            <a:xfrm>
              <a:off x="4929189" y="2500313"/>
              <a:ext cx="1586361" cy="522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5091" name="Imagem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665" y="2833257"/>
              <a:ext cx="1070808" cy="109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75"/>
          <p:cNvGrpSpPr>
            <a:grpSpLocks/>
          </p:cNvGrpSpPr>
          <p:nvPr/>
        </p:nvGrpSpPr>
        <p:grpSpPr bwMode="auto">
          <a:xfrm>
            <a:off x="5435600" y="4500563"/>
            <a:ext cx="1584325" cy="1376362"/>
            <a:chOff x="5436274" y="4500563"/>
            <a:chExt cx="1582494" cy="1376669"/>
          </a:xfrm>
        </p:grpSpPr>
        <p:sp>
          <p:nvSpPr>
            <p:cNvPr id="40" name="CaixaDeTexto 39"/>
            <p:cNvSpPr txBox="1"/>
            <p:nvPr/>
          </p:nvSpPr>
          <p:spPr bwMode="auto">
            <a:xfrm>
              <a:off x="5499101" y="4500563"/>
              <a:ext cx="1519667" cy="523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5089" name="Imagem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274" y="4768999"/>
              <a:ext cx="1079602" cy="110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7" name="Grupo 70"/>
          <p:cNvGrpSpPr>
            <a:grpSpLocks/>
          </p:cNvGrpSpPr>
          <p:nvPr/>
        </p:nvGrpSpPr>
        <p:grpSpPr bwMode="auto">
          <a:xfrm flipH="1">
            <a:off x="3132138" y="476250"/>
            <a:ext cx="1152525" cy="1368425"/>
            <a:chOff x="3065327" y="214313"/>
            <a:chExt cx="1008877" cy="1270806"/>
          </a:xfrm>
        </p:grpSpPr>
        <p:sp>
          <p:nvSpPr>
            <p:cNvPr id="47" name="CaixaDeTexto 46"/>
            <p:cNvSpPr txBox="1"/>
            <p:nvPr/>
          </p:nvSpPr>
          <p:spPr bwMode="auto">
            <a:xfrm>
              <a:off x="3143250" y="214313"/>
              <a:ext cx="687388" cy="2769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87" name="Imagem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27" y="419721"/>
              <a:ext cx="1008877" cy="106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8" name="Grupo 71"/>
          <p:cNvGrpSpPr>
            <a:grpSpLocks/>
          </p:cNvGrpSpPr>
          <p:nvPr/>
        </p:nvGrpSpPr>
        <p:grpSpPr bwMode="auto">
          <a:xfrm flipH="1">
            <a:off x="2843213" y="2781300"/>
            <a:ext cx="1152525" cy="1368425"/>
            <a:chOff x="2592488" y="2643188"/>
            <a:chExt cx="1039493" cy="1289847"/>
          </a:xfrm>
        </p:grpSpPr>
        <p:sp>
          <p:nvSpPr>
            <p:cNvPr id="48" name="CaixaDeTexto 47"/>
            <p:cNvSpPr txBox="1"/>
            <p:nvPr/>
          </p:nvSpPr>
          <p:spPr bwMode="auto">
            <a:xfrm>
              <a:off x="2714625" y="2643188"/>
              <a:ext cx="687388" cy="277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85" name="Imagem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488" y="2836545"/>
              <a:ext cx="1039493" cy="109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9" name="Grupo 72"/>
          <p:cNvGrpSpPr>
            <a:grpSpLocks/>
          </p:cNvGrpSpPr>
          <p:nvPr/>
        </p:nvGrpSpPr>
        <p:grpSpPr bwMode="auto">
          <a:xfrm flipH="1">
            <a:off x="3276600" y="4797425"/>
            <a:ext cx="1223963" cy="1439863"/>
            <a:chOff x="2951543" y="5072063"/>
            <a:chExt cx="970922" cy="1267934"/>
          </a:xfrm>
        </p:grpSpPr>
        <p:sp>
          <p:nvSpPr>
            <p:cNvPr id="49" name="CaixaDeTexto 48"/>
            <p:cNvSpPr txBox="1"/>
            <p:nvPr/>
          </p:nvSpPr>
          <p:spPr bwMode="auto">
            <a:xfrm>
              <a:off x="3071813" y="5072063"/>
              <a:ext cx="686581" cy="277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83" name="Imagem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543" y="5315341"/>
              <a:ext cx="970922" cy="102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0" name="Grupo 76"/>
          <p:cNvGrpSpPr>
            <a:grpSpLocks/>
          </p:cNvGrpSpPr>
          <p:nvPr/>
        </p:nvGrpSpPr>
        <p:grpSpPr bwMode="auto">
          <a:xfrm flipH="1">
            <a:off x="7092950" y="333375"/>
            <a:ext cx="1223963" cy="1439863"/>
            <a:chOff x="6876257" y="214313"/>
            <a:chExt cx="1051044" cy="1343134"/>
          </a:xfrm>
        </p:grpSpPr>
        <p:sp>
          <p:nvSpPr>
            <p:cNvPr id="50" name="CaixaDeTexto 49"/>
            <p:cNvSpPr txBox="1"/>
            <p:nvPr/>
          </p:nvSpPr>
          <p:spPr bwMode="auto">
            <a:xfrm>
              <a:off x="7000875" y="214313"/>
              <a:ext cx="687388" cy="276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81" name="Imagem 6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446387"/>
              <a:ext cx="1051044" cy="111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1" name="Grupo 77"/>
          <p:cNvGrpSpPr>
            <a:grpSpLocks/>
          </p:cNvGrpSpPr>
          <p:nvPr/>
        </p:nvGrpSpPr>
        <p:grpSpPr bwMode="auto">
          <a:xfrm flipH="1">
            <a:off x="7092950" y="2349500"/>
            <a:ext cx="1223963" cy="1439863"/>
            <a:chOff x="7164288" y="2357438"/>
            <a:chExt cx="1080157" cy="1331731"/>
          </a:xfrm>
        </p:grpSpPr>
        <p:sp>
          <p:nvSpPr>
            <p:cNvPr id="51" name="CaixaDeTexto 50"/>
            <p:cNvSpPr txBox="1"/>
            <p:nvPr/>
          </p:nvSpPr>
          <p:spPr bwMode="auto">
            <a:xfrm>
              <a:off x="7286625" y="2357438"/>
              <a:ext cx="687388" cy="277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79" name="Imagem 6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548766"/>
              <a:ext cx="1080157" cy="114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2" name="Grupo 78"/>
          <p:cNvGrpSpPr>
            <a:grpSpLocks/>
          </p:cNvGrpSpPr>
          <p:nvPr/>
        </p:nvGrpSpPr>
        <p:grpSpPr bwMode="auto">
          <a:xfrm flipH="1">
            <a:off x="7308850" y="4941888"/>
            <a:ext cx="1223963" cy="1295400"/>
            <a:chOff x="7020272" y="4929188"/>
            <a:chExt cx="1080008" cy="1307813"/>
          </a:xfrm>
        </p:grpSpPr>
        <p:sp>
          <p:nvSpPr>
            <p:cNvPr id="52" name="CaixaDeTexto 51"/>
            <p:cNvSpPr txBox="1"/>
            <p:nvPr/>
          </p:nvSpPr>
          <p:spPr bwMode="auto">
            <a:xfrm>
              <a:off x="7143750" y="4929188"/>
              <a:ext cx="687388" cy="277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5077" name="Imagem 6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096776"/>
              <a:ext cx="1080008" cy="114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73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36838"/>
            <a:ext cx="9001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001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01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50399 -0.0629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8.14815E-6 L -0.32275 -0.09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64584 0.01041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63E-6 L -0.30712 0.01065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8148E-6 L -0.32274 0.09444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62963E-6 L 0.51181 0.08403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6084" name="Imagem 3" descr="1084944_980716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67"/>
          <p:cNvGrpSpPr>
            <a:grpSpLocks/>
          </p:cNvGrpSpPr>
          <p:nvPr/>
        </p:nvGrpSpPr>
        <p:grpSpPr bwMode="auto">
          <a:xfrm>
            <a:off x="1763713" y="642938"/>
            <a:ext cx="1092200" cy="1385887"/>
            <a:chOff x="1763693" y="642937"/>
            <a:chExt cx="1092074" cy="1387113"/>
          </a:xfrm>
        </p:grpSpPr>
        <p:sp>
          <p:nvSpPr>
            <p:cNvPr id="18" name="CaixaDeTexto 17"/>
            <p:cNvSpPr txBox="1"/>
            <p:nvPr/>
          </p:nvSpPr>
          <p:spPr bwMode="auto">
            <a:xfrm>
              <a:off x="1785939" y="642937"/>
              <a:ext cx="972945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6123" name="Imagem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93" y="908831"/>
              <a:ext cx="1092074" cy="112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68"/>
          <p:cNvGrpSpPr>
            <a:grpSpLocks/>
          </p:cNvGrpSpPr>
          <p:nvPr/>
        </p:nvGrpSpPr>
        <p:grpSpPr bwMode="auto">
          <a:xfrm>
            <a:off x="857250" y="2286000"/>
            <a:ext cx="1122363" cy="1358900"/>
            <a:chOff x="857250" y="2286000"/>
            <a:chExt cx="1122257" cy="1359138"/>
          </a:xfrm>
        </p:grpSpPr>
        <p:sp>
          <p:nvSpPr>
            <p:cNvPr id="28" name="CaixaDeTexto 27"/>
            <p:cNvSpPr txBox="1"/>
            <p:nvPr/>
          </p:nvSpPr>
          <p:spPr bwMode="auto">
            <a:xfrm>
              <a:off x="857250" y="2286000"/>
              <a:ext cx="1044384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6121" name="Imagem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536786"/>
              <a:ext cx="1079915" cy="11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69"/>
          <p:cNvGrpSpPr>
            <a:grpSpLocks/>
          </p:cNvGrpSpPr>
          <p:nvPr/>
        </p:nvGrpSpPr>
        <p:grpSpPr bwMode="auto">
          <a:xfrm>
            <a:off x="1857375" y="4429125"/>
            <a:ext cx="1130300" cy="1376363"/>
            <a:chOff x="1857376" y="4429125"/>
            <a:chExt cx="1130226" cy="1375615"/>
          </a:xfrm>
        </p:grpSpPr>
        <p:sp>
          <p:nvSpPr>
            <p:cNvPr id="31" name="CaixaDeTexto 30"/>
            <p:cNvSpPr txBox="1"/>
            <p:nvPr/>
          </p:nvSpPr>
          <p:spPr bwMode="auto">
            <a:xfrm>
              <a:off x="1857376" y="4429125"/>
              <a:ext cx="972946" cy="338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PM/PRF</a:t>
              </a:r>
            </a:p>
          </p:txBody>
        </p:sp>
        <p:pic>
          <p:nvPicPr>
            <p:cNvPr id="46119" name="Imagem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353" y="4656534"/>
              <a:ext cx="1119249" cy="114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73"/>
          <p:cNvGrpSpPr>
            <a:grpSpLocks/>
          </p:cNvGrpSpPr>
          <p:nvPr/>
        </p:nvGrpSpPr>
        <p:grpSpPr bwMode="auto">
          <a:xfrm>
            <a:off x="5427663" y="785813"/>
            <a:ext cx="1376362" cy="1398587"/>
            <a:chOff x="5427664" y="785813"/>
            <a:chExt cx="1375545" cy="1399295"/>
          </a:xfrm>
        </p:grpSpPr>
        <p:sp>
          <p:nvSpPr>
            <p:cNvPr id="34" name="CaixaDeTexto 33"/>
            <p:cNvSpPr txBox="1"/>
            <p:nvPr/>
          </p:nvSpPr>
          <p:spPr bwMode="auto">
            <a:xfrm>
              <a:off x="5427664" y="785813"/>
              <a:ext cx="1375545" cy="523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6117" name="Imagem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308" y="1071867"/>
              <a:ext cx="1084558" cy="111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74"/>
          <p:cNvGrpSpPr>
            <a:grpSpLocks/>
          </p:cNvGrpSpPr>
          <p:nvPr/>
        </p:nvGrpSpPr>
        <p:grpSpPr bwMode="auto">
          <a:xfrm>
            <a:off x="4929188" y="2500313"/>
            <a:ext cx="1443037" cy="1433512"/>
            <a:chOff x="4929188" y="2500313"/>
            <a:chExt cx="1442405" cy="1432320"/>
          </a:xfrm>
        </p:grpSpPr>
        <p:sp>
          <p:nvSpPr>
            <p:cNvPr id="37" name="CaixaDeTexto 36"/>
            <p:cNvSpPr txBox="1"/>
            <p:nvPr/>
          </p:nvSpPr>
          <p:spPr bwMode="auto">
            <a:xfrm>
              <a:off x="4929188" y="2500313"/>
              <a:ext cx="1442405" cy="522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6115" name="Imagem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665" y="2833257"/>
              <a:ext cx="1070808" cy="109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75"/>
          <p:cNvGrpSpPr>
            <a:grpSpLocks/>
          </p:cNvGrpSpPr>
          <p:nvPr/>
        </p:nvGrpSpPr>
        <p:grpSpPr bwMode="auto">
          <a:xfrm>
            <a:off x="5435600" y="4500563"/>
            <a:ext cx="1439863" cy="1376362"/>
            <a:chOff x="5436274" y="4500563"/>
            <a:chExt cx="1438676" cy="1376669"/>
          </a:xfrm>
        </p:grpSpPr>
        <p:sp>
          <p:nvSpPr>
            <p:cNvPr id="40" name="CaixaDeTexto 39"/>
            <p:cNvSpPr txBox="1"/>
            <p:nvPr/>
          </p:nvSpPr>
          <p:spPr bwMode="auto">
            <a:xfrm>
              <a:off x="5499101" y="4500563"/>
              <a:ext cx="1375849" cy="523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PC/PF</a:t>
              </a:r>
            </a:p>
          </p:txBody>
        </p:sp>
        <p:pic>
          <p:nvPicPr>
            <p:cNvPr id="46113" name="Imagem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274" y="4768999"/>
              <a:ext cx="1079602" cy="110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1" name="Grupo 70"/>
          <p:cNvGrpSpPr>
            <a:grpSpLocks/>
          </p:cNvGrpSpPr>
          <p:nvPr/>
        </p:nvGrpSpPr>
        <p:grpSpPr bwMode="auto">
          <a:xfrm flipH="1">
            <a:off x="3132138" y="404813"/>
            <a:ext cx="1012825" cy="1343025"/>
            <a:chOff x="3065327" y="214313"/>
            <a:chExt cx="1008877" cy="1270806"/>
          </a:xfrm>
        </p:grpSpPr>
        <p:sp>
          <p:nvSpPr>
            <p:cNvPr id="42" name="CaixaDeTexto 41"/>
            <p:cNvSpPr txBox="1"/>
            <p:nvPr/>
          </p:nvSpPr>
          <p:spPr bwMode="auto">
            <a:xfrm>
              <a:off x="3143250" y="214313"/>
              <a:ext cx="687388" cy="2769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11" name="Imagem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27" y="419721"/>
              <a:ext cx="1008877" cy="1065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2" name="Grupo 71"/>
          <p:cNvGrpSpPr>
            <a:grpSpLocks/>
          </p:cNvGrpSpPr>
          <p:nvPr/>
        </p:nvGrpSpPr>
        <p:grpSpPr bwMode="auto">
          <a:xfrm flipH="1">
            <a:off x="2195513" y="2420938"/>
            <a:ext cx="1152525" cy="1368425"/>
            <a:chOff x="2592488" y="2643188"/>
            <a:chExt cx="1039493" cy="1289847"/>
          </a:xfrm>
        </p:grpSpPr>
        <p:sp>
          <p:nvSpPr>
            <p:cNvPr id="45" name="CaixaDeTexto 44"/>
            <p:cNvSpPr txBox="1"/>
            <p:nvPr/>
          </p:nvSpPr>
          <p:spPr bwMode="auto">
            <a:xfrm>
              <a:off x="2714625" y="2643188"/>
              <a:ext cx="687388" cy="277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09" name="Imagem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488" y="2836545"/>
              <a:ext cx="1039493" cy="109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3" name="Grupo 72"/>
          <p:cNvGrpSpPr>
            <a:grpSpLocks/>
          </p:cNvGrpSpPr>
          <p:nvPr/>
        </p:nvGrpSpPr>
        <p:grpSpPr bwMode="auto">
          <a:xfrm flipH="1">
            <a:off x="2987675" y="4724400"/>
            <a:ext cx="1117600" cy="1335088"/>
            <a:chOff x="2951543" y="5072063"/>
            <a:chExt cx="970922" cy="1267934"/>
          </a:xfrm>
        </p:grpSpPr>
        <p:sp>
          <p:nvSpPr>
            <p:cNvPr id="54" name="CaixaDeTexto 53"/>
            <p:cNvSpPr txBox="1"/>
            <p:nvPr/>
          </p:nvSpPr>
          <p:spPr bwMode="auto">
            <a:xfrm>
              <a:off x="3071813" y="5072063"/>
              <a:ext cx="686581" cy="277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07" name="Imagem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543" y="5315341"/>
              <a:ext cx="970922" cy="102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4" name="Grupo 76"/>
          <p:cNvGrpSpPr>
            <a:grpSpLocks/>
          </p:cNvGrpSpPr>
          <p:nvPr/>
        </p:nvGrpSpPr>
        <p:grpSpPr bwMode="auto">
          <a:xfrm flipH="1">
            <a:off x="6804025" y="404813"/>
            <a:ext cx="1150938" cy="1343025"/>
            <a:chOff x="6876257" y="214313"/>
            <a:chExt cx="1051044" cy="1343134"/>
          </a:xfrm>
        </p:grpSpPr>
        <p:sp>
          <p:nvSpPr>
            <p:cNvPr id="57" name="CaixaDeTexto 56"/>
            <p:cNvSpPr txBox="1"/>
            <p:nvPr/>
          </p:nvSpPr>
          <p:spPr bwMode="auto">
            <a:xfrm>
              <a:off x="7000875" y="214313"/>
              <a:ext cx="687388" cy="276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05" name="Imagem 6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446387"/>
              <a:ext cx="1051044" cy="111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5" name="Grupo 77"/>
          <p:cNvGrpSpPr>
            <a:grpSpLocks/>
          </p:cNvGrpSpPr>
          <p:nvPr/>
        </p:nvGrpSpPr>
        <p:grpSpPr bwMode="auto">
          <a:xfrm flipH="1">
            <a:off x="6875463" y="2565400"/>
            <a:ext cx="1225550" cy="1287463"/>
            <a:chOff x="7164288" y="2357438"/>
            <a:chExt cx="1080157" cy="1331731"/>
          </a:xfrm>
        </p:grpSpPr>
        <p:sp>
          <p:nvSpPr>
            <p:cNvPr id="60" name="CaixaDeTexto 59"/>
            <p:cNvSpPr txBox="1"/>
            <p:nvPr/>
          </p:nvSpPr>
          <p:spPr bwMode="auto">
            <a:xfrm>
              <a:off x="7286625" y="2357438"/>
              <a:ext cx="687388" cy="277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03" name="Imagem 6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548766"/>
              <a:ext cx="1080157" cy="114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6" name="Grupo 78"/>
          <p:cNvGrpSpPr>
            <a:grpSpLocks/>
          </p:cNvGrpSpPr>
          <p:nvPr/>
        </p:nvGrpSpPr>
        <p:grpSpPr bwMode="auto">
          <a:xfrm flipH="1">
            <a:off x="6875463" y="4868863"/>
            <a:ext cx="1223962" cy="1308100"/>
            <a:chOff x="7020272" y="4929188"/>
            <a:chExt cx="1080008" cy="1307813"/>
          </a:xfrm>
        </p:grpSpPr>
        <p:sp>
          <p:nvSpPr>
            <p:cNvPr id="63" name="CaixaDeTexto 62"/>
            <p:cNvSpPr txBox="1"/>
            <p:nvPr/>
          </p:nvSpPr>
          <p:spPr bwMode="auto">
            <a:xfrm>
              <a:off x="7143750" y="4929188"/>
              <a:ext cx="687388" cy="277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CRIME</a:t>
              </a:r>
            </a:p>
          </p:txBody>
        </p:sp>
        <p:pic>
          <p:nvPicPr>
            <p:cNvPr id="46101" name="Imagem 6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096776"/>
              <a:ext cx="1080008" cy="114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7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36838"/>
            <a:ext cx="9001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001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00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2 -0.00231 0.03661 -0.00278 0.055 -0.00486 C 0.07721 -0.00787 0.09872 -0.0176 0.12093 -0.02154 C 0.15458 -0.02803 0.18842 -0.03312 0.22242 -0.03799 C 0.23665 -0.04007 0.25052 -0.04609 0.2651 -0.04748 C 0.37856 -0.0586 0.49341 -0.05513 0.6067 -0.07134 C 0.62197 -0.06972 0.63758 -0.07019 0.65285 -0.06648 C 0.65528 -0.06602 0.65667 -0.06231 0.65823 -0.05953 C 0.66378 -0.04934 0.66881 -0.03706 0.67436 -0.02617 C 0.67731 -0.0139 0.67402 -0.00347 0.66898 0.00695 C 0.66656 0.01645 0.66447 0.02039 0.65823 0.02595 C 0.65476 0.0329 0.64452 0.04425 0.63862 0.04981 C 0.63481 0.05305 0.63012 0.05397 0.62631 0.05699 C 0.60184 0.07529 0.57356 0.07992 0.54615 0.08316 C 0.49185 0.08177 0.4483 0.07899 0.39678 0.07598 C 0.3829 0.07297 0.36971 0.07042 0.35583 0.0688 C 0.33623 0.06023 0.30327 0.06278 0.28106 0.0593 C 0.25573 0.05513 0.23161 0.04425 0.20628 0.04031 C 0.18651 0.02734 0.14938 0.0278 0.12804 0.02595 C 0.11139 0.02039 0.09525 0.01853 0.07825 0.01645 C 0.05344 0.00579 0.02568 0.00325 0 0 Z " pathEditMode="relative" ptsTypes="ffffffffffffffff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2 -0.00231 0.03661 -0.00278 0.055 -0.00486 C 0.07721 -0.00787 0.09872 -0.0176 0.12093 -0.02154 C 0.15458 -0.02803 0.18842 -0.03312 0.22242 -0.03799 C 0.23665 -0.04007 0.25052 -0.04609 0.2651 -0.04748 C 0.37856 -0.0586 0.49341 -0.05513 0.6067 -0.07134 C 0.62197 -0.06972 0.63758 -0.07019 0.65285 -0.06648 C 0.65528 -0.06602 0.65667 -0.06231 0.65823 -0.05953 C 0.66378 -0.04934 0.66881 -0.03706 0.67436 -0.02617 C 0.67731 -0.0139 0.67402 -0.00347 0.66898 0.00695 C 0.66656 0.01645 0.66447 0.02039 0.65823 0.02595 C 0.65476 0.0329 0.64452 0.04425 0.63862 0.04981 C 0.63481 0.05305 0.63012 0.05397 0.62631 0.05699 C 0.60184 0.07529 0.57356 0.07992 0.54615 0.08316 C 0.49185 0.08177 0.4483 0.07899 0.39678 0.07598 C 0.3829 0.07297 0.36971 0.07042 0.35583 0.0688 C 0.33623 0.06023 0.30327 0.06278 0.28106 0.0593 C 0.25573 0.05513 0.23161 0.04425 0.20628 0.04031 C 0.18651 0.02734 0.14938 0.0278 0.12804 0.02595 C 0.11139 0.02039 0.09525 0.01853 0.07825 0.01645 C 0.05344 0.00579 0.02568 0.00325 0 0 Z " pathEditMode="relative" ptsTypes="fffffffffffffffffffff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2 -0.00231 0.03661 -0.00278 0.055 -0.00486 C 0.07721 -0.00787 0.09872 -0.0176 0.12093 -0.02154 C 0.15458 -0.02803 0.18842 -0.03312 0.22242 -0.03799 C 0.23665 -0.04007 0.25052 -0.04609 0.2651 -0.04748 C 0.37856 -0.0586 0.49341 -0.05513 0.6067 -0.07134 C 0.62197 -0.06972 0.63758 -0.07019 0.65285 -0.06648 C 0.65528 -0.06602 0.65667 -0.06231 0.65823 -0.05953 C 0.66378 -0.04934 0.66881 -0.03706 0.67436 -0.02617 C 0.67731 -0.0139 0.67402 -0.00347 0.66898 0.00695 C 0.66656 0.01645 0.66447 0.02039 0.65823 0.02595 C 0.65476 0.0329 0.64452 0.04425 0.63862 0.04981 C 0.63481 0.05305 0.63012 0.05397 0.62631 0.05699 C 0.60184 0.07529 0.57356 0.07992 0.54615 0.08316 C 0.49185 0.08177 0.4483 0.07899 0.39678 0.07598 C 0.3829 0.07297 0.36971 0.07042 0.35583 0.0688 C 0.33623 0.06023 0.30327 0.06278 0.28106 0.0593 C 0.25573 0.05513 0.23161 0.04425 0.20628 0.04031 C 0.18651 0.02734 0.14938 0.0278 0.12804 0.02595 C 0.11139 0.02039 0.09525 0.01853 0.07825 0.01645 C 0.05344 0.00579 0.02568 0.00325 0 0 Z " pathEditMode="relative" ptsTypes="fffffffffffffffffffff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984 -0.00649 -0.05933 -0.01691 -0.089 -0.02363 C -0.11485 -0.02965 -0.12994 -0.02919 -0.15666 -0.03081 C -0.19032 -0.04193 -0.22744 -0.04124 -0.26162 -0.04494 C -0.29042 -0.05537 -0.32564 -0.05305 -0.35409 -0.05444 C -0.37977 -0.05606 -0.4051 -0.05791 -0.4306 -0.0593 C -0.45749 -0.05861 -0.48768 -0.07251 -0.51075 -0.05444 C -0.52984 -0.03985 -0.50416 -0.05328 -0.52134 -0.04494 C -0.52325 -0.04263 -0.5255 -0.041 -0.52672 -0.03799 C -0.5281 -0.03521 -0.52776 -0.03174 -0.52845 -0.0285 C -0.5314 -0.01576 -0.53504 -0.00348 -0.5373 0.00973 C -0.53435 0.02432 -0.534 0.02965 -0.52498 0.03822 C -0.51978 0.04795 -0.51631 0.04748 -0.50711 0.05003 C -0.47744 0.04887 -0.44743 0.05212 -0.41811 0.04517 C -0.36762 0.03312 -0.31662 0.01922 -0.26509 0.01204 C -0.25329 0.0081 -0.24167 0.00463 -0.22953 0.00254 C -0.21079 -0.00788 -0.18928 -0.00857 -0.16898 -0.01182 C -0.12057 -0.01043 -0.07338 -0.00718 -0.02515 -0.00464 C -0.01631 -0.00255 -0.00919 0 0 0 Z " pathEditMode="relative" ptsTypes="fffffffffffffffffff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984 -0.00649 -0.05933 -0.01691 -0.089 -0.02363 C -0.11485 -0.02965 -0.12994 -0.02919 -0.15666 -0.03081 C -0.19032 -0.04193 -0.22744 -0.04124 -0.26162 -0.04494 C -0.29042 -0.05537 -0.32564 -0.05305 -0.35409 -0.05444 C -0.37977 -0.05606 -0.4051 -0.05791 -0.4306 -0.0593 C -0.45749 -0.05861 -0.48768 -0.07251 -0.51075 -0.05444 C -0.52984 -0.03985 -0.50416 -0.05328 -0.52134 -0.04494 C -0.52325 -0.04263 -0.5255 -0.041 -0.52672 -0.03799 C -0.5281 -0.03521 -0.52776 -0.03174 -0.52845 -0.0285 C -0.5314 -0.01576 -0.53504 -0.00348 -0.5373 0.00973 C -0.53435 0.02432 -0.534 0.02965 -0.52498 0.03822 C -0.51978 0.04795 -0.51631 0.04748 -0.50711 0.05003 C -0.47744 0.04887 -0.44743 0.05212 -0.41811 0.04517 C -0.36762 0.03312 -0.31662 0.01922 -0.26509 0.01204 C -0.25329 0.0081 -0.24167 0.00463 -0.22953 0.00254 C -0.21079 -0.00788 -0.18928 -0.00857 -0.16898 -0.01182 C -0.12057 -0.01043 -0.07338 -0.00718 -0.02515 -0.00464 C -0.01631 -0.00255 -0.00919 0 0 0 Z " pathEditMode="relative" ptsTypes="fffffffffffffffffff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984 -0.00649 -0.05933 -0.01691 -0.089 -0.02363 C -0.11485 -0.02965 -0.12994 -0.02919 -0.15666 -0.03081 C -0.19032 -0.04193 -0.22744 -0.04124 -0.26162 -0.04494 C -0.29042 -0.05537 -0.32564 -0.05305 -0.35409 -0.05444 C -0.37977 -0.05606 -0.4051 -0.05791 -0.4306 -0.0593 C -0.45749 -0.05861 -0.48768 -0.07251 -0.51075 -0.05444 C -0.52984 -0.03985 -0.50416 -0.05328 -0.52134 -0.04494 C -0.52325 -0.04263 -0.5255 -0.041 -0.52672 -0.03799 C -0.5281 -0.03521 -0.52776 -0.03174 -0.52845 -0.0285 C -0.5314 -0.01576 -0.53504 -0.00348 -0.5373 0.00973 C -0.53435 0.02432 -0.534 0.02965 -0.52498 0.03822 C -0.51978 0.04795 -0.51631 0.04748 -0.50711 0.05003 C -0.47744 0.04887 -0.44743 0.05212 -0.41811 0.04517 C -0.36762 0.03312 -0.31662 0.01922 -0.26509 0.01204 C -0.25329 0.0081 -0.24167 0.00463 -0.22953 0.00254 C -0.21079 -0.00788 -0.18928 -0.00857 -0.16898 -0.01182 C -0.12057 -0.01043 -0.07338 -0.00718 -0.02515 -0.00464 C -0.01631 -0.00255 -0.00919 0 0 0 Z " pathEditMode="relative" ptsTypes="fffffffffffffffffff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124744"/>
            <a:ext cx="8424936" cy="42484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FF00"/>
                </a:solidFill>
              </a:rPr>
              <a:t>A FENEME ESTÁ ABERTA A DISCUTIR O QUE FOR MELHOR PARA A SOCIEDADE, PORÉM COM BASES REAIS E SEM REVANCHISMOS OU MEROS PONTOS DE VISTAS IDEOLÓGICOS OU TEÓRICOS DOGMÁTICOS.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risco de vida permanente;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sujeição a preceitos rígidos de disciplina e hierarquia;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dedicação exclusiva;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disponibilidade permanente;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mobilidade geográfica;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vigor físico;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restrições de participar de atividades políticas;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proibição de sindicalizar-se e de participação em greves;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algumas restrições a direitos sociais;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vínculo com a profissão mesmo na inatividade;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pt-BR" sz="2800" b="1" dirty="0" smtClean="0">
                <a:latin typeface="Arial Narrow" pitchFamily="34" charset="0"/>
              </a:rPr>
              <a:t>• sujeição a regulamentos disciplinares e códigos penais militares.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latin typeface="Arial Narrow" pitchFamily="34" charset="0"/>
                <a:cs typeface="Times New Roman" pitchFamily="18" charset="0"/>
              </a:rPr>
              <a:t>ALGUMAS </a:t>
            </a:r>
            <a:r>
              <a:rPr lang="pt-BR" sz="3600" b="1" dirty="0">
                <a:latin typeface="Arial Narrow" pitchFamily="34" charset="0"/>
                <a:cs typeface="Times New Roman" pitchFamily="18" charset="0"/>
              </a:rPr>
              <a:t>FALÁCIAS </a:t>
            </a:r>
            <a:r>
              <a:rPr lang="pt-BR" sz="3600" b="1" dirty="0">
                <a:latin typeface="Arial Narrow" pitchFamily="34" charset="0"/>
                <a:cs typeface="Times New Roman" pitchFamily="18" charset="0"/>
              </a:rPr>
              <a:t>DE CUNHO IDEOLÓGICO OU REVANCHISTA RESULTANTE DO PERÍODO DO GOVERNO MILITAR, SEM BASE HISTÓRICA NACIONAL E INTERNACIONAL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600" b="1" dirty="0">
                <a:latin typeface="Arial Narrow" pitchFamily="34" charset="0"/>
                <a:cs typeface="Times New Roman" pitchFamily="18" charset="0"/>
              </a:rPr>
              <a:t>QUE AS PPMM SÃO FRUTO DA DITADURA MILITAR.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44450"/>
            <a:ext cx="8856663" cy="6697663"/>
          </a:xfrm>
        </p:spPr>
        <p:txBody>
          <a:bodyPr rtlCol="0">
            <a:normAutofit fontScale="4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500" b="1" dirty="0" smtClean="0">
                <a:latin typeface="Arial Narrow" pitchFamily="34" charset="0"/>
              </a:rPr>
              <a:t>SÃO MAIS QUE SESQUICENTENÁRIAS E FORAM POR MUITO TEMPO A ÚNICA INSTITUIÇÃO POLICIAL BRASILEIRA;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4500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500" b="1" dirty="0" smtClean="0">
                <a:latin typeface="Arial Narrow" pitchFamily="34" charset="0"/>
              </a:rPr>
              <a:t>FOI SIM REORGANIZADA EM 1969; DEC-LEI 667 – DEC FED 88.777 (R-200)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4500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500" b="1" dirty="0" smtClean="0">
                <a:latin typeface="Arial Narrow" pitchFamily="34" charset="0"/>
              </a:rPr>
              <a:t>FOI USADA NO PERÍODO DE EXCESSÃO COMO MÃO DE OBRA DO REGIME, OBEDECIAM QUEM MANDAVA – APONTEM UM NOME DE TORTURADOR PM CONHECIDO NACIONALMENTE;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4500" b="1" dirty="0" smtClean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500" b="1" dirty="0" smtClean="0">
                <a:latin typeface="Arial Narrow" pitchFamily="34" charset="0"/>
              </a:rPr>
              <a:t>FLEURY ERA PM? </a:t>
            </a:r>
            <a:r>
              <a:rPr lang="pt-BR" sz="2900" dirty="0" smtClean="0"/>
              <a:t>foi um policial que atuou como </a:t>
            </a:r>
            <a:r>
              <a:rPr lang="pt-BR" sz="2900" dirty="0" smtClean="0">
                <a:hlinkClick r:id="rId2" tooltip="Delegado"/>
              </a:rPr>
              <a:t>delegado</a:t>
            </a:r>
            <a:r>
              <a:rPr lang="pt-BR" sz="2900" dirty="0" smtClean="0"/>
              <a:t> do </a:t>
            </a:r>
            <a:r>
              <a:rPr lang="pt-BR" sz="2900" dirty="0" err="1" smtClean="0">
                <a:hlinkClick r:id="rId3" tooltip="DOPS"/>
              </a:rPr>
              <a:t>DOPS</a:t>
            </a:r>
            <a:r>
              <a:rPr lang="pt-BR" sz="2900" dirty="0" err="1" smtClean="0"/>
              <a:t>de</a:t>
            </a:r>
            <a:r>
              <a:rPr lang="pt-BR" sz="2900" dirty="0" smtClean="0"/>
              <a:t> </a:t>
            </a:r>
            <a:r>
              <a:rPr lang="pt-BR" sz="2900" dirty="0" smtClean="0">
                <a:hlinkClick r:id="rId4" tooltip="São Paulo"/>
              </a:rPr>
              <a:t>São Paulo</a:t>
            </a:r>
            <a:r>
              <a:rPr lang="pt-BR" sz="2900" dirty="0" smtClean="0"/>
              <a:t>, durante a </a:t>
            </a:r>
            <a:r>
              <a:rPr lang="pt-BR" sz="2900" dirty="0" smtClean="0">
                <a:hlinkClick r:id="rId5" tooltip="Ditadura militar no Brasil"/>
              </a:rPr>
              <a:t>ditadura militar no Brasil</a:t>
            </a:r>
            <a:r>
              <a:rPr lang="pt-BR" sz="2900" dirty="0" smtClean="0"/>
              <a:t>. Ficou notoriamente conhecido por sua pertinácia ao perseguir os opositores do regime - Ditadura Militar de 1964. Sofreu diversas acusações formais pelo Ministério Público pela contumácia na prática de tortura e homicídios contra os opositores do Golpe Militar orquestrado pelos militares em 1964.</a:t>
            </a:r>
            <a:r>
              <a:rPr lang="pt-BR" sz="2900" baseline="30000" dirty="0" smtClean="0">
                <a:hlinkClick r:id="rId6"/>
              </a:rPr>
              <a:t>[1]</a:t>
            </a:r>
            <a:endParaRPr lang="pt-BR" sz="2900" baseline="30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900" dirty="0" smtClean="0"/>
              <a:t>Vários depoimentos, testemunhas e relatos de presos políticos, apontam que ele usava sistematicamente a tortura</a:t>
            </a:r>
            <a:r>
              <a:rPr lang="pt-BR" sz="2900" baseline="30000" dirty="0" smtClean="0">
                <a:hlinkClick r:id="rId7"/>
              </a:rPr>
              <a:t>[2]</a:t>
            </a:r>
            <a:r>
              <a:rPr lang="pt-BR" sz="2900" dirty="0" smtClean="0"/>
              <a:t> durante os interrogatórios que comandava na época do regime militar brasileiro. Segundo se comenta, alguns dos militantes que eram capturados pelo delegado Fleury não resistiram a essas torturas e acabaram morrendo, como no caso de </a:t>
            </a:r>
            <a:r>
              <a:rPr lang="pt-BR" sz="2900" dirty="0" smtClean="0">
                <a:hlinkClick r:id="rId8" tooltip="Eduardo Collen Leite"/>
              </a:rPr>
              <a:t>Eduardo </a:t>
            </a:r>
            <a:r>
              <a:rPr lang="pt-BR" sz="2900" dirty="0" err="1" smtClean="0">
                <a:hlinkClick r:id="rId8" tooltip="Eduardo Collen Leite"/>
              </a:rPr>
              <a:t>Collen</a:t>
            </a:r>
            <a:r>
              <a:rPr lang="pt-BR" sz="2900" dirty="0" smtClean="0">
                <a:hlinkClick r:id="rId8" tooltip="Eduardo Collen Leite"/>
              </a:rPr>
              <a:t> Leite</a:t>
            </a:r>
            <a:r>
              <a:rPr lang="pt-BR" sz="2900" dirty="0" smtClean="0"/>
              <a:t> (guerrilheiro de renome), que foi torturado por cerca de quatro meses.</a:t>
            </a:r>
            <a:r>
              <a:rPr lang="pt-BR" sz="2900" baseline="30000" dirty="0" smtClean="0">
                <a:hlinkClick r:id="rId9"/>
              </a:rPr>
              <a:t>[3]</a:t>
            </a:r>
            <a:endParaRPr lang="pt-BR" sz="2900" baseline="30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9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900" dirty="0" smtClean="0"/>
              <a:t>O delegado Sérgio Fleury foi o principal responsável pela tentativa de captura e morte de </a:t>
            </a:r>
            <a:r>
              <a:rPr lang="pt-BR" sz="2900" dirty="0" smtClean="0">
                <a:hlinkClick r:id="rId10" tooltip="Carlos Marighella"/>
              </a:rPr>
              <a:t>Carlos </a:t>
            </a:r>
            <a:r>
              <a:rPr lang="pt-BR" sz="2900" dirty="0" err="1" smtClean="0">
                <a:hlinkClick r:id="rId10" tooltip="Carlos Marighella"/>
              </a:rPr>
              <a:t>Marighella</a:t>
            </a:r>
            <a:r>
              <a:rPr lang="pt-BR" sz="2900" dirty="0" smtClean="0"/>
              <a:t> - ícone da esquerda revolucionária, que resistiu à prisão,</a:t>
            </a:r>
            <a:r>
              <a:rPr lang="pt-BR" sz="2900" baseline="30000" dirty="0" smtClean="0">
                <a:hlinkClick r:id="rId11"/>
              </a:rPr>
              <a:t>[4]</a:t>
            </a:r>
            <a:r>
              <a:rPr lang="pt-BR" sz="2900" dirty="0" smtClean="0"/>
              <a:t> foi apontado como participante da </a:t>
            </a:r>
            <a:r>
              <a:rPr lang="pt-BR" sz="2900" dirty="0" smtClean="0">
                <a:hlinkClick r:id="rId12" tooltip="Chacina da Lapa"/>
              </a:rPr>
              <a:t>Chacina da Lapa</a:t>
            </a:r>
            <a:r>
              <a:rPr lang="pt-BR" sz="2900" dirty="0" smtClean="0"/>
              <a:t> e de uma série de casos envolvendo combate e morte de opositores do regime</a:t>
            </a:r>
            <a:r>
              <a:rPr lang="pt-BR" sz="2300" dirty="0" smtClean="0"/>
              <a:t>.</a:t>
            </a:r>
            <a:r>
              <a:rPr lang="pt-BR" sz="2300" baseline="30000" dirty="0" smtClean="0">
                <a:hlinkClick r:id="rId13"/>
              </a:rPr>
              <a:t>[5]</a:t>
            </a:r>
            <a:endParaRPr lang="pt-BR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>
          <a:xfrm>
            <a:off x="467544" y="1556792"/>
            <a:ext cx="8424936" cy="28803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4000" b="1" dirty="0">
                <a:latin typeface="Arial Narrow" pitchFamily="34" charset="0"/>
                <a:cs typeface="Times New Roman" pitchFamily="18" charset="0"/>
              </a:rPr>
              <a:t>QUE POLÍCIA MILITAR SÓ EXISTE NO BRASIL.</a:t>
            </a:r>
          </a:p>
          <a:p>
            <a:pPr fontAlgn="auto">
              <a:spcAft>
                <a:spcPts val="0"/>
              </a:spcAft>
              <a:defRPr/>
            </a:pPr>
            <a:endParaRPr lang="pt-BR" sz="36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ASP_03AG012[1] (2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CONASP_03AG012[1] (2)</Template>
  <TotalTime>8</TotalTime>
  <Words>1608</Words>
  <Application>Microsoft Office PowerPoint</Application>
  <PresentationFormat>Apresentação na tela (4:3)</PresentationFormat>
  <Paragraphs>259</Paragraphs>
  <Slides>46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Calibri</vt:lpstr>
      <vt:lpstr>Arial</vt:lpstr>
      <vt:lpstr>Arial Narrow</vt:lpstr>
      <vt:lpstr>Times New Roman</vt:lpstr>
      <vt:lpstr>ＭＳ Ｐゴシック</vt:lpstr>
      <vt:lpstr>Arial Unicode MS</vt:lpstr>
      <vt:lpstr>CONASP_03AG012[1] (2)</vt:lpstr>
      <vt:lpstr>Apresentação do PowerPoint</vt:lpstr>
      <vt:lpstr>HISTÓRICO DO TEMA</vt:lpstr>
      <vt:lpstr>Apresentação do PowerPoint</vt:lpstr>
      <vt:lpstr>SER MILITAR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 REGULAMENTO MUITO FORTE</vt:lpstr>
      <vt:lpstr>REGULAMENTO DA PSP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MARLON</dc:creator>
  <cp:lastModifiedBy>MARLON</cp:lastModifiedBy>
  <cp:revision>2</cp:revision>
  <dcterms:created xsi:type="dcterms:W3CDTF">2012-08-06T18:10:19Z</dcterms:created>
  <dcterms:modified xsi:type="dcterms:W3CDTF">2012-08-06T18:19:13Z</dcterms:modified>
</cp:coreProperties>
</file>